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52"/>
  </p:notesMasterIdLst>
  <p:handoutMasterIdLst>
    <p:handoutMasterId r:id="rId53"/>
  </p:handoutMasterIdLst>
  <p:sldIdLst>
    <p:sldId id="256" r:id="rId2"/>
    <p:sldId id="313" r:id="rId3"/>
    <p:sldId id="386" r:id="rId4"/>
    <p:sldId id="387" r:id="rId5"/>
    <p:sldId id="388" r:id="rId6"/>
    <p:sldId id="389" r:id="rId7"/>
    <p:sldId id="390" r:id="rId8"/>
    <p:sldId id="444" r:id="rId9"/>
    <p:sldId id="391" r:id="rId10"/>
    <p:sldId id="433" r:id="rId11"/>
    <p:sldId id="446" r:id="rId12"/>
    <p:sldId id="447" r:id="rId13"/>
    <p:sldId id="449" r:id="rId14"/>
    <p:sldId id="450" r:id="rId15"/>
    <p:sldId id="451" r:id="rId16"/>
    <p:sldId id="393" r:id="rId17"/>
    <p:sldId id="434" r:id="rId18"/>
    <p:sldId id="435" r:id="rId19"/>
    <p:sldId id="436" r:id="rId20"/>
    <p:sldId id="437" r:id="rId21"/>
    <p:sldId id="438" r:id="rId22"/>
    <p:sldId id="439" r:id="rId23"/>
    <p:sldId id="398" r:id="rId24"/>
    <p:sldId id="399" r:id="rId25"/>
    <p:sldId id="400" r:id="rId26"/>
    <p:sldId id="401" r:id="rId27"/>
    <p:sldId id="440" r:id="rId28"/>
    <p:sldId id="403" r:id="rId29"/>
    <p:sldId id="404" r:id="rId30"/>
    <p:sldId id="445" r:id="rId31"/>
    <p:sldId id="452" r:id="rId32"/>
    <p:sldId id="453" r:id="rId33"/>
    <p:sldId id="454" r:id="rId34"/>
    <p:sldId id="405" r:id="rId35"/>
    <p:sldId id="406" r:id="rId36"/>
    <p:sldId id="407" r:id="rId37"/>
    <p:sldId id="408" r:id="rId38"/>
    <p:sldId id="409" r:id="rId39"/>
    <p:sldId id="410" r:id="rId40"/>
    <p:sldId id="411" r:id="rId41"/>
    <p:sldId id="412" r:id="rId42"/>
    <p:sldId id="413" r:id="rId43"/>
    <p:sldId id="414" r:id="rId44"/>
    <p:sldId id="415" r:id="rId45"/>
    <p:sldId id="422" r:id="rId46"/>
    <p:sldId id="441" r:id="rId47"/>
    <p:sldId id="424" r:id="rId48"/>
    <p:sldId id="442" r:id="rId49"/>
    <p:sldId id="443" r:id="rId50"/>
    <p:sldId id="385" r:id="rId5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65" autoAdjust="0"/>
    <p:restoredTop sz="94624" autoAdjust="0"/>
  </p:normalViewPr>
  <p:slideViewPr>
    <p:cSldViewPr>
      <p:cViewPr varScale="1">
        <p:scale>
          <a:sx n="82" d="100"/>
          <a:sy n="82" d="100"/>
        </p:scale>
        <p:origin x="9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11/10/2017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11/10/2017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88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Bài</a:t>
            </a:r>
            <a:r>
              <a:rPr lang="en-US" dirty="0">
                <a:solidFill>
                  <a:srgbClr val="FFFF00"/>
                </a:solidFill>
              </a:rPr>
              <a:t> 5. </a:t>
            </a:r>
            <a:r>
              <a:rPr lang="en-US" dirty="0" err="1">
                <a:solidFill>
                  <a:srgbClr val="FFFF00"/>
                </a:solidFill>
              </a:rPr>
              <a:t>Mảng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một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chiều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(6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>
                <a:solidFill>
                  <a:srgbClr val="002060"/>
                </a:solidFill>
              </a:rPr>
              <a:t>: 09/11/2016</a:t>
            </a:r>
            <a:r>
              <a:rPr lang="en-US" sz="2400" cap="none">
                <a:solidFill>
                  <a:srgbClr val="002060"/>
                </a:solidFill>
              </a:rPr>
              <a:t> </a:t>
            </a:r>
            <a:endParaRPr lang="en-US" sz="2400" cap="none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62000" y="304800"/>
            <a:ext cx="7620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=0;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;i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a[</a:t>
            </a:r>
            <a:r>
              <a:rPr lang="en-US" sz="22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], n;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Cac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gia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tri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a:\n"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13936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PHÁT SINH CÁC GIÁ TRỊ CHO MẢNG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&lt;</a:t>
            </a:r>
            <a:r>
              <a:rPr lang="en-US" i="1" dirty="0" err="1"/>
              <a:t>time.h</a:t>
            </a:r>
            <a:r>
              <a:rPr lang="en-US" i="1" dirty="0"/>
              <a:t>&gt;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i="1" dirty="0"/>
              <a:t>&lt;</a:t>
            </a:r>
            <a:r>
              <a:rPr lang="en-US" i="1" dirty="0" err="1"/>
              <a:t>stdlib.h</a:t>
            </a:r>
            <a:r>
              <a:rPr lang="en-US" i="1" dirty="0"/>
              <a:t>&gt;</a:t>
            </a:r>
          </a:p>
          <a:p>
            <a:pPr algn="just"/>
            <a:r>
              <a:rPr lang="en-US" dirty="0"/>
              <a:t>Dùng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 err="1"/>
              <a:t>srand</a:t>
            </a:r>
            <a:r>
              <a:rPr lang="en-US" i="1" dirty="0"/>
              <a:t>()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main()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: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khởi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endParaRPr lang="en-US" dirty="0"/>
          </a:p>
          <a:p>
            <a:pPr algn="just"/>
            <a:r>
              <a:rPr lang="en-US" dirty="0"/>
              <a:t>Dùng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i="1" dirty="0"/>
              <a:t>rand()%k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: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b="1" dirty="0"/>
              <a:t>0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b="1" dirty="0"/>
              <a:t>k-1</a:t>
            </a:r>
          </a:p>
        </p:txBody>
      </p:sp>
    </p:spTree>
    <p:extLst>
      <p:ext uri="{BB962C8B-B14F-4D97-AF65-F5344CB8AC3E}">
        <p14:creationId xmlns:p14="http://schemas.microsoft.com/office/powerpoint/2010/main" val="465512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1 </a:t>
            </a:r>
            <a:r>
              <a:rPr lang="en-US" dirty="0" err="1"/>
              <a:t>đến</a:t>
            </a:r>
            <a:r>
              <a:rPr lang="en-US" dirty="0"/>
              <a:t> MAX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859340"/>
            <a:ext cx="8077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time.h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stdlib.h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#define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100</a:t>
            </a:r>
          </a:p>
          <a:p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4856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09600" y="180737"/>
            <a:ext cx="8001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kich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thuoc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	for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</a:t>
            </a:r>
            <a:r>
              <a:rPr lang="nn-NO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</a:p>
          <a:p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		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rand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 % </a:t>
            </a:r>
            <a:r>
              <a:rPr lang="en-US" sz="22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+ 1;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=0;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;i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83066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33400" y="1447800"/>
            <a:ext cx="8077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a[</a:t>
            </a:r>
            <a:r>
              <a:rPr lang="en-US" sz="26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], n;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srand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2600" dirty="0">
                <a:solidFill>
                  <a:srgbClr val="0000FF"/>
                </a:solidFill>
                <a:latin typeface="Consolas" panose="020B0609020204030204" pitchFamily="49" charset="0"/>
              </a:rPr>
              <a:t>unsigned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2600" dirty="0">
                <a:solidFill>
                  <a:srgbClr val="483D8B"/>
                </a:solidFill>
                <a:latin typeface="Consolas" panose="020B0609020204030204" pitchFamily="49" charset="0"/>
              </a:rPr>
              <a:t>time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600" dirty="0">
                <a:solidFill>
                  <a:srgbClr val="6F008A"/>
                </a:solidFill>
                <a:latin typeface="Consolas" panose="020B0609020204030204" pitchFamily="49" charset="0"/>
              </a:rPr>
              <a:t>NULL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PhatSinh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Cac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gia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tri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600" dirty="0">
                <a:solidFill>
                  <a:srgbClr val="A31515"/>
                </a:solidFill>
                <a:latin typeface="Consolas" panose="020B0609020204030204" pitchFamily="49" charset="0"/>
              </a:rPr>
              <a:t> a:\n"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XuatMang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(a, n);</a:t>
            </a:r>
          </a:p>
          <a:p>
            <a:pPr lvl="1"/>
            <a:endParaRPr lang="en-US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6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75668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:</a:t>
            </a:r>
          </a:p>
          <a:p>
            <a:pPr marL="514350" indent="-514350" algn="just">
              <a:buAutoNum type="arabicPeriod"/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a.</a:t>
            </a:r>
          </a:p>
          <a:p>
            <a:pPr marL="514350" indent="-514350">
              <a:buAutoNum type="arabicPeriod"/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02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68580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LIỆT KÊ CÁC PHẦN TỬ THỎA ĐK CHO TRƯỚC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828800"/>
            <a:ext cx="7467600" cy="4645025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1: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</a:t>
            </a:r>
            <a:r>
              <a:rPr lang="en-US" sz="2600" i="1" dirty="0">
                <a:solidFill>
                  <a:srgbClr val="FF0000"/>
                </a:solidFill>
              </a:rPr>
              <a:t>a[i] </a:t>
            </a:r>
            <a:r>
              <a:rPr lang="en-US" sz="2600" b="1" i="1" dirty="0" err="1">
                <a:solidFill>
                  <a:srgbClr val="FF0000"/>
                </a:solidFill>
              </a:rPr>
              <a:t>thỏa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điều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kiện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a[i];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646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68580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LIỆT KÊ CÁC PHẦN TỬ THỎA ĐK CHO TRƯỚC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7467600" cy="4492625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2: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x)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</a:t>
            </a:r>
            <a:r>
              <a:rPr lang="en-US" sz="2600" i="1" dirty="0">
                <a:solidFill>
                  <a:srgbClr val="FF0000"/>
                </a:solidFill>
              </a:rPr>
              <a:t>a[i] </a:t>
            </a:r>
            <a:r>
              <a:rPr lang="en-US" sz="2600" b="1" i="1" dirty="0" err="1">
                <a:solidFill>
                  <a:srgbClr val="FF0000"/>
                </a:solidFill>
              </a:rPr>
              <a:t>thỏa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điều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i="1" dirty="0" err="1">
                <a:solidFill>
                  <a:srgbClr val="FF0000"/>
                </a:solidFill>
              </a:rPr>
              <a:t>kiện</a:t>
            </a:r>
            <a:r>
              <a:rPr lang="en-US" sz="2600" i="1" dirty="0">
                <a:solidFill>
                  <a:srgbClr val="FF0000"/>
                </a:solidFill>
              </a:rPr>
              <a:t> </a:t>
            </a:r>
            <a:r>
              <a:rPr lang="en-US" sz="2600" b="1" i="1" dirty="0">
                <a:solidFill>
                  <a:srgbClr val="FF0000"/>
                </a:solidFill>
              </a:rPr>
              <a:t>so </a:t>
            </a:r>
            <a:r>
              <a:rPr lang="en-US" sz="2600" b="1" i="1" dirty="0" err="1">
                <a:solidFill>
                  <a:srgbClr val="FF0000"/>
                </a:solidFill>
              </a:rPr>
              <a:t>với</a:t>
            </a:r>
            <a:r>
              <a:rPr lang="en-US" sz="2600" b="1" i="1" dirty="0">
                <a:solidFill>
                  <a:srgbClr val="FF0000"/>
                </a:solidFill>
              </a:rPr>
              <a:t> 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a[i];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879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52400"/>
            <a:ext cx="8001000" cy="63214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b="1" u="sng" dirty="0" err="1"/>
              <a:t>Ví</a:t>
            </a:r>
            <a:r>
              <a:rPr lang="en-US" b="1" u="sng" dirty="0"/>
              <a:t> </a:t>
            </a:r>
            <a:r>
              <a:rPr lang="en-US" b="1" u="sng" dirty="0" err="1"/>
              <a:t>dụ</a:t>
            </a:r>
            <a:r>
              <a:rPr lang="en-US" b="1" u="sng" dirty="0"/>
              <a:t> 1:</a:t>
            </a:r>
            <a:r>
              <a:rPr lang="en-US" dirty="0"/>
              <a:t>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chẵn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void </a:t>
            </a:r>
            <a:r>
              <a:rPr lang="en-US" i="1" dirty="0" err="1"/>
              <a:t>LietKeChan</a:t>
            </a:r>
            <a:r>
              <a:rPr lang="en-US" i="1" dirty="0"/>
              <a:t>(</a:t>
            </a:r>
            <a:r>
              <a:rPr lang="en-US" i="1" dirty="0" err="1"/>
              <a:t>int</a:t>
            </a:r>
            <a:r>
              <a:rPr lang="en-US" i="1" dirty="0"/>
              <a:t> a[], 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{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for (</a:t>
            </a: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= 0; </a:t>
            </a:r>
            <a:r>
              <a:rPr lang="en-US" i="1" dirty="0" err="1"/>
              <a:t>i</a:t>
            </a:r>
            <a:r>
              <a:rPr lang="en-US" i="1" dirty="0"/>
              <a:t>&lt;n; </a:t>
            </a:r>
            <a:r>
              <a:rPr lang="en-US" i="1" dirty="0" err="1"/>
              <a:t>i</a:t>
            </a:r>
            <a:r>
              <a:rPr lang="en-US" i="1" dirty="0"/>
              <a:t>++)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	if (</a:t>
            </a:r>
            <a:r>
              <a:rPr lang="en-US" i="1" dirty="0">
                <a:solidFill>
                  <a:srgbClr val="FF0000"/>
                </a:solidFill>
              </a:rPr>
              <a:t>a[</a:t>
            </a:r>
            <a:r>
              <a:rPr lang="en-US" i="1" dirty="0" err="1">
                <a:solidFill>
                  <a:srgbClr val="FF0000"/>
                </a:solidFill>
              </a:rPr>
              <a:t>i</a:t>
            </a:r>
            <a:r>
              <a:rPr lang="en-US" i="1" dirty="0">
                <a:solidFill>
                  <a:srgbClr val="FF0000"/>
                </a:solidFill>
              </a:rPr>
              <a:t>] %2 ==0</a:t>
            </a:r>
            <a:r>
              <a:rPr lang="en-US" i="1" dirty="0"/>
              <a:t>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		</a:t>
            </a:r>
            <a:r>
              <a:rPr lang="en-US" i="1" dirty="0" err="1"/>
              <a:t>printf</a:t>
            </a:r>
            <a:r>
              <a:rPr lang="en-US" i="1" dirty="0"/>
              <a:t>(“%d\t”, a[</a:t>
            </a:r>
            <a:r>
              <a:rPr lang="en-US" i="1" dirty="0" err="1"/>
              <a:t>i</a:t>
            </a:r>
            <a:r>
              <a:rPr lang="en-US" i="1" dirty="0"/>
              <a:t>]);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}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b="1" u="sng" dirty="0" err="1"/>
              <a:t>Ví</a:t>
            </a:r>
            <a:r>
              <a:rPr lang="en-US" b="1" u="sng" dirty="0"/>
              <a:t> </a:t>
            </a:r>
            <a:r>
              <a:rPr lang="en-US" b="1" u="sng" dirty="0" err="1"/>
              <a:t>dụ</a:t>
            </a:r>
            <a:r>
              <a:rPr lang="en-US" b="1" u="sng" dirty="0"/>
              <a:t> 2:</a:t>
            </a:r>
            <a:r>
              <a:rPr lang="en-US" dirty="0"/>
              <a:t>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x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void </a:t>
            </a:r>
            <a:r>
              <a:rPr lang="en-US" i="1" dirty="0" err="1"/>
              <a:t>LietKeLonHonX</a:t>
            </a:r>
            <a:r>
              <a:rPr lang="en-US" i="1" dirty="0"/>
              <a:t>(</a:t>
            </a:r>
            <a:r>
              <a:rPr lang="en-US" i="1" dirty="0" err="1"/>
              <a:t>int</a:t>
            </a:r>
            <a:r>
              <a:rPr lang="en-US" i="1" dirty="0"/>
              <a:t> a[], </a:t>
            </a:r>
            <a:r>
              <a:rPr lang="en-US" i="1" dirty="0" err="1"/>
              <a:t>int</a:t>
            </a:r>
            <a:r>
              <a:rPr lang="en-US" i="1" dirty="0"/>
              <a:t> n, </a:t>
            </a:r>
            <a:r>
              <a:rPr lang="en-US" i="1" dirty="0" err="1">
                <a:solidFill>
                  <a:srgbClr val="FF0000"/>
                </a:solidFill>
              </a:rPr>
              <a:t>int</a:t>
            </a:r>
            <a:r>
              <a:rPr lang="en-US" i="1" dirty="0">
                <a:solidFill>
                  <a:srgbClr val="FF0000"/>
                </a:solidFill>
              </a:rPr>
              <a:t> x</a:t>
            </a:r>
            <a:r>
              <a:rPr lang="en-US" i="1" dirty="0"/>
              <a:t>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{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for (</a:t>
            </a: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i</a:t>
            </a:r>
            <a:r>
              <a:rPr lang="en-US" i="1" dirty="0"/>
              <a:t> = 0; </a:t>
            </a:r>
            <a:r>
              <a:rPr lang="en-US" i="1" dirty="0" err="1"/>
              <a:t>i</a:t>
            </a:r>
            <a:r>
              <a:rPr lang="en-US" i="1" dirty="0"/>
              <a:t>&lt;n; </a:t>
            </a:r>
            <a:r>
              <a:rPr lang="en-US" i="1" dirty="0" err="1"/>
              <a:t>i</a:t>
            </a:r>
            <a:r>
              <a:rPr lang="en-US" i="1" dirty="0"/>
              <a:t>++)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	if (</a:t>
            </a:r>
            <a:r>
              <a:rPr lang="en-US" i="1" dirty="0">
                <a:solidFill>
                  <a:srgbClr val="FF0000"/>
                </a:solidFill>
              </a:rPr>
              <a:t>a[</a:t>
            </a:r>
            <a:r>
              <a:rPr lang="en-US" i="1" dirty="0" err="1">
                <a:solidFill>
                  <a:srgbClr val="FF0000"/>
                </a:solidFill>
              </a:rPr>
              <a:t>i</a:t>
            </a:r>
            <a:r>
              <a:rPr lang="en-US" i="1" dirty="0">
                <a:solidFill>
                  <a:srgbClr val="FF0000"/>
                </a:solidFill>
              </a:rPr>
              <a:t>] &gt; x</a:t>
            </a:r>
            <a:r>
              <a:rPr lang="en-US" i="1" dirty="0"/>
              <a:t>)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			</a:t>
            </a:r>
            <a:r>
              <a:rPr lang="en-US" i="1" dirty="0" err="1"/>
              <a:t>printf</a:t>
            </a:r>
            <a:r>
              <a:rPr lang="en-US" i="1" dirty="0"/>
              <a:t>(“%d\t”, a[</a:t>
            </a:r>
            <a:r>
              <a:rPr lang="en-US" i="1" dirty="0" err="1"/>
              <a:t>i</a:t>
            </a:r>
            <a:r>
              <a:rPr lang="en-US" i="1" dirty="0"/>
              <a:t>]);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i="1" dirty="0"/>
              <a:t>}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800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" y="0"/>
            <a:ext cx="82296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/>
              <a:t>Ví</a:t>
            </a:r>
            <a:r>
              <a:rPr lang="en-US" sz="2400" dirty="0"/>
              <a:t> </a:t>
            </a:r>
            <a:r>
              <a:rPr lang="en-US" sz="2400" dirty="0" err="1"/>
              <a:t>dụ</a:t>
            </a:r>
            <a:r>
              <a:rPr lang="en-US" sz="2400" dirty="0"/>
              <a:t> 3: </a:t>
            </a:r>
            <a:r>
              <a:rPr lang="en-US" sz="2400" dirty="0" err="1"/>
              <a:t>Chương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nhập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mảng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chiều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a, </a:t>
            </a:r>
            <a:r>
              <a:rPr lang="en-US" sz="2400" dirty="0" err="1"/>
              <a:t>kích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n. In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tử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trị</a:t>
            </a:r>
            <a:r>
              <a:rPr lang="en-US" sz="2400" dirty="0"/>
              <a:t> </a:t>
            </a:r>
            <a:r>
              <a:rPr lang="en-US" sz="2400" dirty="0" err="1"/>
              <a:t>lớn</a:t>
            </a:r>
            <a:r>
              <a:rPr lang="en-US" sz="2400" dirty="0"/>
              <a:t> </a:t>
            </a:r>
            <a:r>
              <a:rPr lang="en-US" sz="2400" dirty="0" err="1"/>
              <a:t>hơn</a:t>
            </a:r>
            <a:r>
              <a:rPr lang="en-US" sz="2400" dirty="0"/>
              <a:t> x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mảng</a:t>
            </a:r>
            <a:endParaRPr lang="en-US" sz="2200" dirty="0"/>
          </a:p>
          <a:p>
            <a:r>
              <a:rPr lang="en-US" sz="2200" dirty="0"/>
              <a:t>#define MAX 100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&amp;n);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NhapMang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XuatMang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</a:rPr>
              <a:t>void </a:t>
            </a:r>
            <a:r>
              <a:rPr lang="en-US" sz="2200" dirty="0" err="1">
                <a:solidFill>
                  <a:srgbClr val="FF0000"/>
                </a:solidFill>
              </a:rPr>
              <a:t>LietKeLonHonX</a:t>
            </a:r>
            <a:r>
              <a:rPr lang="en-US" sz="2200" dirty="0">
                <a:solidFill>
                  <a:srgbClr val="FF0000"/>
                </a:solidFill>
              </a:rPr>
              <a:t>(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a[],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n, </a:t>
            </a:r>
            <a:r>
              <a:rPr lang="en-US" sz="2200" dirty="0" err="1">
                <a:solidFill>
                  <a:srgbClr val="FF0000"/>
                </a:solidFill>
              </a:rPr>
              <a:t>int</a:t>
            </a:r>
            <a:r>
              <a:rPr lang="en-US" sz="2200" dirty="0">
                <a:solidFill>
                  <a:srgbClr val="FF0000"/>
                </a:solidFill>
              </a:rPr>
              <a:t> x);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&amp;n)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prinft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	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n;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++)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vi tri %d: “,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&amp;a[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7407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077200" cy="441960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Các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r>
              <a:rPr lang="en-US" dirty="0"/>
              <a:t>,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62000" y="914400"/>
            <a:ext cx="67056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XuatMang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0;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n;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(“%d\t”, a[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/>
          </a:p>
          <a:p>
            <a:pPr eaLnBrk="1" hangingPunct="1"/>
            <a:r>
              <a:rPr lang="en-US" sz="2600" dirty="0"/>
              <a:t>void </a:t>
            </a:r>
            <a:r>
              <a:rPr lang="en-US" sz="2600" dirty="0" err="1"/>
              <a:t>LietKeLonHonX</a:t>
            </a:r>
            <a:r>
              <a:rPr lang="en-US" sz="2600" dirty="0"/>
              <a:t>(</a:t>
            </a:r>
            <a:r>
              <a:rPr lang="en-US" sz="2600" dirty="0" err="1"/>
              <a:t>int</a:t>
            </a:r>
            <a:r>
              <a:rPr lang="en-US" sz="2600" dirty="0"/>
              <a:t> a[], </a:t>
            </a:r>
            <a:r>
              <a:rPr lang="en-US" sz="2600" dirty="0" err="1"/>
              <a:t>int</a:t>
            </a:r>
            <a:r>
              <a:rPr lang="en-US" sz="2600" dirty="0"/>
              <a:t> n, </a:t>
            </a:r>
            <a:r>
              <a:rPr lang="en-US" sz="2600" dirty="0" err="1"/>
              <a:t>int</a:t>
            </a:r>
            <a:r>
              <a:rPr lang="en-US" sz="2600" dirty="0"/>
              <a:t> x)</a:t>
            </a:r>
          </a:p>
          <a:p>
            <a:pPr eaLnBrk="1" hangingPunct="1"/>
            <a:r>
              <a:rPr lang="en-US" sz="2600" dirty="0"/>
              <a:t>{</a:t>
            </a:r>
          </a:p>
          <a:p>
            <a:pPr lvl="1" eaLnBrk="1" hangingPunct="1"/>
            <a:r>
              <a:rPr lang="nn-NO" sz="2600" dirty="0"/>
              <a:t>for (int i = 0; i&lt;n; i++)</a:t>
            </a:r>
          </a:p>
          <a:p>
            <a:pPr lvl="2" eaLnBrk="1" hangingPunct="1"/>
            <a:r>
              <a:rPr lang="en-US" sz="2600" dirty="0"/>
              <a:t>if (a[</a:t>
            </a:r>
            <a:r>
              <a:rPr lang="en-US" sz="2600" dirty="0" err="1"/>
              <a:t>i</a:t>
            </a:r>
            <a:r>
              <a:rPr lang="en-US" sz="2600" dirty="0"/>
              <a:t>] &gt; x)</a:t>
            </a:r>
          </a:p>
          <a:p>
            <a:pPr lvl="3" eaLnBrk="1" hangingPunct="1"/>
            <a:r>
              <a:rPr lang="en-US" sz="2600" dirty="0" err="1"/>
              <a:t>printf</a:t>
            </a:r>
            <a:r>
              <a:rPr lang="en-US" sz="2600" dirty="0"/>
              <a:t>(“%d\t”, a[</a:t>
            </a:r>
            <a:r>
              <a:rPr lang="en-US" sz="2600" dirty="0" err="1"/>
              <a:t>i</a:t>
            </a:r>
            <a:r>
              <a:rPr lang="en-US" sz="2600" dirty="0"/>
              <a:t>]);</a:t>
            </a:r>
          </a:p>
          <a:p>
            <a:pPr eaLnBrk="1" hangingPunct="1"/>
            <a:r>
              <a:rPr lang="en-US" sz="2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4859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14400" y="609600"/>
            <a:ext cx="7696200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600" dirty="0" err="1"/>
              <a:t>int</a:t>
            </a:r>
            <a:r>
              <a:rPr lang="en-US" sz="2600" dirty="0"/>
              <a:t> main()</a:t>
            </a:r>
          </a:p>
          <a:p>
            <a:pPr eaLnBrk="1" hangingPunct="1"/>
            <a:r>
              <a:rPr lang="en-US" sz="2600" dirty="0"/>
              <a:t>{</a:t>
            </a:r>
          </a:p>
          <a:p>
            <a:pPr lvl="1" eaLnBrk="1" hangingPunct="1"/>
            <a:r>
              <a:rPr lang="en-US" sz="2600" dirty="0" err="1"/>
              <a:t>int</a:t>
            </a:r>
            <a:r>
              <a:rPr lang="en-US" sz="2600" dirty="0"/>
              <a:t> a[MAX], n, x;</a:t>
            </a:r>
          </a:p>
          <a:p>
            <a:pPr lvl="1" eaLnBrk="1" hangingPunct="1"/>
            <a:r>
              <a:rPr lang="en-US" sz="2600" dirty="0" err="1"/>
              <a:t>NhapKichThuoc</a:t>
            </a:r>
            <a:r>
              <a:rPr lang="en-US" sz="2600" dirty="0"/>
              <a:t>(n);</a:t>
            </a:r>
          </a:p>
          <a:p>
            <a:pPr lvl="1" eaLnBrk="1" hangingPunct="1"/>
            <a:r>
              <a:rPr lang="en-US" sz="2600" dirty="0" err="1"/>
              <a:t>NhapMang</a:t>
            </a:r>
            <a:r>
              <a:rPr lang="en-US" sz="2600" dirty="0"/>
              <a:t>(a, n);</a:t>
            </a:r>
          </a:p>
          <a:p>
            <a:pPr lvl="1" eaLnBrk="1" hangingPunct="1"/>
            <a:r>
              <a:rPr lang="fr-FR" sz="2600" dirty="0" err="1"/>
              <a:t>printf</a:t>
            </a:r>
            <a:r>
              <a:rPr lang="fr-FR" sz="2600" dirty="0"/>
              <a:t>("Cac </a:t>
            </a:r>
            <a:r>
              <a:rPr lang="fr-FR" sz="2600" dirty="0" err="1"/>
              <a:t>phan</a:t>
            </a:r>
            <a:r>
              <a:rPr lang="fr-FR" sz="2600" dirty="0"/>
              <a:t> tu </a:t>
            </a:r>
            <a:r>
              <a:rPr lang="fr-FR" sz="2600" dirty="0" err="1"/>
              <a:t>cua</a:t>
            </a:r>
            <a:r>
              <a:rPr lang="fr-FR" sz="2600" dirty="0"/>
              <a:t> </a:t>
            </a:r>
            <a:r>
              <a:rPr lang="fr-FR" sz="2600" dirty="0" err="1"/>
              <a:t>mang</a:t>
            </a:r>
            <a:r>
              <a:rPr lang="fr-FR" sz="2600" dirty="0"/>
              <a:t>:\n");</a:t>
            </a:r>
          </a:p>
          <a:p>
            <a:pPr lvl="1" eaLnBrk="1" hangingPunct="1"/>
            <a:r>
              <a:rPr lang="en-US" sz="2600" dirty="0" err="1"/>
              <a:t>XuatMang</a:t>
            </a:r>
            <a:r>
              <a:rPr lang="en-US" sz="2600" dirty="0"/>
              <a:t>(a, n);</a:t>
            </a:r>
          </a:p>
          <a:p>
            <a:pPr lvl="1" eaLnBrk="1" hangingPunct="1"/>
            <a:r>
              <a:rPr lang="en-US" sz="2600" b="1" dirty="0" err="1">
                <a:solidFill>
                  <a:srgbClr val="FF3300"/>
                </a:solidFill>
              </a:rPr>
              <a:t>printf</a:t>
            </a:r>
            <a:r>
              <a:rPr lang="en-US" sz="2600" b="1" dirty="0">
                <a:solidFill>
                  <a:srgbClr val="FF3300"/>
                </a:solidFill>
              </a:rPr>
              <a:t>("</a:t>
            </a:r>
            <a:r>
              <a:rPr lang="en-US" sz="2600" b="1" dirty="0" err="1">
                <a:solidFill>
                  <a:srgbClr val="FF3300"/>
                </a:solidFill>
              </a:rPr>
              <a:t>Nhap</a:t>
            </a:r>
            <a:r>
              <a:rPr lang="en-US" sz="2600" b="1" dirty="0">
                <a:solidFill>
                  <a:srgbClr val="FF3300"/>
                </a:solidFill>
              </a:rPr>
              <a:t> </a:t>
            </a:r>
            <a:r>
              <a:rPr lang="en-US" sz="2600" b="1" dirty="0" err="1">
                <a:solidFill>
                  <a:srgbClr val="FF3300"/>
                </a:solidFill>
              </a:rPr>
              <a:t>gia</a:t>
            </a:r>
            <a:r>
              <a:rPr lang="en-US" sz="2600" b="1" dirty="0">
                <a:solidFill>
                  <a:srgbClr val="FF3300"/>
                </a:solidFill>
              </a:rPr>
              <a:t> tri x: “);</a:t>
            </a:r>
          </a:p>
          <a:p>
            <a:pPr lvl="1" eaLnBrk="1" hangingPunct="1"/>
            <a:r>
              <a:rPr lang="en-US" sz="2600" b="1" dirty="0" err="1">
                <a:solidFill>
                  <a:srgbClr val="FF3300"/>
                </a:solidFill>
              </a:rPr>
              <a:t>scanf</a:t>
            </a:r>
            <a:r>
              <a:rPr lang="en-US" sz="2600" b="1" dirty="0">
                <a:solidFill>
                  <a:srgbClr val="FF3300"/>
                </a:solidFill>
              </a:rPr>
              <a:t>(“%d”, &amp;x);</a:t>
            </a:r>
          </a:p>
          <a:p>
            <a:pPr lvl="1" eaLnBrk="1" hangingPunct="1"/>
            <a:r>
              <a:rPr lang="fr-FR" sz="2600" dirty="0" err="1"/>
              <a:t>printf</a:t>
            </a:r>
            <a:r>
              <a:rPr lang="fr-FR" sz="2600" dirty="0"/>
              <a:t>("Cac </a:t>
            </a:r>
            <a:r>
              <a:rPr lang="fr-FR" sz="2600" dirty="0" err="1"/>
              <a:t>phan</a:t>
            </a:r>
            <a:r>
              <a:rPr lang="fr-FR" sz="2600" dirty="0"/>
              <a:t> tu </a:t>
            </a:r>
            <a:r>
              <a:rPr lang="fr-FR" sz="2600" dirty="0" err="1"/>
              <a:t>co</a:t>
            </a:r>
            <a:r>
              <a:rPr lang="fr-FR" sz="2600" dirty="0"/>
              <a:t> </a:t>
            </a:r>
            <a:r>
              <a:rPr lang="fr-FR" sz="2600" dirty="0" err="1"/>
              <a:t>gia</a:t>
            </a:r>
            <a:r>
              <a:rPr lang="fr-FR" sz="2600" dirty="0"/>
              <a:t> tri </a:t>
            </a:r>
            <a:r>
              <a:rPr lang="fr-FR" sz="2600" dirty="0" err="1"/>
              <a:t>lon</a:t>
            </a:r>
            <a:r>
              <a:rPr lang="fr-FR" sz="2600" dirty="0"/>
              <a:t> hon %d:\n", x); </a:t>
            </a:r>
          </a:p>
          <a:p>
            <a:pPr lvl="1" eaLnBrk="1" hangingPunct="1"/>
            <a:r>
              <a:rPr lang="en-US" sz="2600" dirty="0" err="1"/>
              <a:t>LietKeLonHonX</a:t>
            </a:r>
            <a:r>
              <a:rPr lang="en-US" sz="2600" dirty="0"/>
              <a:t>(a, n, </a:t>
            </a:r>
            <a:r>
              <a:rPr lang="en-US" sz="2600" b="1" dirty="0">
                <a:solidFill>
                  <a:srgbClr val="FF3300"/>
                </a:solidFill>
              </a:rPr>
              <a:t>x</a:t>
            </a:r>
            <a:r>
              <a:rPr lang="en-US" sz="2600" dirty="0"/>
              <a:t>);</a:t>
            </a:r>
          </a:p>
          <a:p>
            <a:pPr lvl="1" eaLnBrk="1" hangingPunct="1"/>
            <a:r>
              <a:rPr lang="en-US" sz="2600" dirty="0" err="1"/>
              <a:t>getch</a:t>
            </a:r>
            <a:r>
              <a:rPr lang="en-US" sz="2600" dirty="0"/>
              <a:t>();</a:t>
            </a:r>
          </a:p>
          <a:p>
            <a:pPr lvl="1" eaLnBrk="1" hangingPunct="1"/>
            <a:r>
              <a:rPr lang="en-US" sz="2600" dirty="0"/>
              <a:t>return 0;</a:t>
            </a:r>
          </a:p>
          <a:p>
            <a:pPr eaLnBrk="1" hangingPunct="1"/>
            <a:r>
              <a:rPr lang="en-US" sz="2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179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305800" cy="5334000"/>
          </a:xfrm>
        </p:spPr>
        <p:txBody>
          <a:bodyPr>
            <a:normAutofit fontScale="92500" lnSpcReduction="10000"/>
          </a:bodyPr>
          <a:lstStyle/>
          <a:p>
            <a:pPr marL="46037" indent="0" algn="just">
              <a:buNone/>
            </a:pPr>
            <a:r>
              <a:rPr lang="en-GB" sz="2800" dirty="0"/>
              <a:t>Cho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nguyên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  <a:r>
              <a:rPr lang="en-GB" sz="2800" dirty="0"/>
              <a:t>, </a:t>
            </a:r>
            <a:r>
              <a:rPr lang="en-GB" sz="2800" dirty="0" err="1"/>
              <a:t>gồm</a:t>
            </a:r>
            <a:r>
              <a:rPr lang="en-GB" sz="2800" dirty="0"/>
              <a:t> </a:t>
            </a:r>
            <a:r>
              <a:rPr lang="en-GB" sz="2800" b="1" i="1" dirty="0"/>
              <a:t>n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, </a:t>
            </a:r>
            <a:r>
              <a:rPr lang="en-GB" sz="2800" dirty="0" err="1"/>
              <a:t>viết</a:t>
            </a:r>
            <a:r>
              <a:rPr lang="en-GB" sz="2800" dirty="0"/>
              <a:t> </a:t>
            </a:r>
            <a:r>
              <a:rPr lang="en-GB" sz="2800" dirty="0" err="1"/>
              <a:t>chương</a:t>
            </a:r>
            <a:r>
              <a:rPr lang="en-GB" sz="2800" dirty="0"/>
              <a:t> </a:t>
            </a:r>
            <a:r>
              <a:rPr lang="en-GB" sz="2800" dirty="0" err="1"/>
              <a:t>trình</a:t>
            </a:r>
            <a:r>
              <a:rPr lang="en-GB" sz="2800" dirty="0"/>
              <a:t> </a:t>
            </a:r>
            <a:r>
              <a:rPr lang="en-GB" sz="2800" dirty="0" err="1"/>
              <a:t>gồm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hàm</a:t>
            </a:r>
            <a:r>
              <a:rPr lang="en-GB" sz="2800" dirty="0"/>
              <a:t> </a:t>
            </a:r>
            <a:r>
              <a:rPr lang="en-GB" sz="2800" dirty="0" err="1"/>
              <a:t>thực</a:t>
            </a:r>
            <a:r>
              <a:rPr lang="en-GB" sz="2800" dirty="0"/>
              <a:t> </a:t>
            </a:r>
            <a:r>
              <a:rPr lang="en-GB" sz="2800" dirty="0" err="1"/>
              <a:t>hiện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yêu</a:t>
            </a:r>
            <a:r>
              <a:rPr lang="en-GB" sz="2800" dirty="0"/>
              <a:t> </a:t>
            </a:r>
            <a:r>
              <a:rPr lang="en-GB" sz="2800" dirty="0" err="1"/>
              <a:t>cầu</a:t>
            </a:r>
            <a:r>
              <a:rPr lang="en-GB" sz="2800" dirty="0"/>
              <a:t> </a:t>
            </a:r>
            <a:r>
              <a:rPr lang="en-GB" sz="2800" dirty="0" err="1"/>
              <a:t>sau</a:t>
            </a:r>
            <a:r>
              <a:rPr lang="en-GB" sz="2800" dirty="0"/>
              <a:t>:</a:t>
            </a:r>
          </a:p>
          <a:p>
            <a:pPr marL="560387" indent="-514350" algn="just">
              <a:buAutoNum type="arabicPeriod"/>
            </a:pP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kích</a:t>
            </a:r>
            <a:r>
              <a:rPr lang="en-GB" sz="2800" dirty="0"/>
              <a:t> </a:t>
            </a:r>
            <a:r>
              <a:rPr lang="en-GB" sz="2800" dirty="0" err="1"/>
              <a:t>thước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(</a:t>
            </a:r>
            <a:r>
              <a:rPr lang="en-GB" sz="2800" i="1" dirty="0"/>
              <a:t>0&lt;n&lt;=100</a:t>
            </a:r>
            <a:r>
              <a:rPr lang="en-GB" sz="2800" dirty="0"/>
              <a:t>), </a:t>
            </a:r>
            <a:r>
              <a:rPr lang="en-GB" sz="2800" dirty="0" err="1"/>
              <a:t>nếu</a:t>
            </a:r>
            <a:r>
              <a:rPr lang="en-GB" sz="2800" dirty="0"/>
              <a:t> </a:t>
            </a: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không</a:t>
            </a:r>
            <a:r>
              <a:rPr lang="en-GB" sz="2800" dirty="0"/>
              <a:t> </a:t>
            </a:r>
            <a:r>
              <a:rPr lang="en-GB" sz="2800" dirty="0" err="1"/>
              <a:t>thỏa</a:t>
            </a:r>
            <a:r>
              <a:rPr lang="en-GB" sz="2800" dirty="0"/>
              <a:t> </a:t>
            </a:r>
            <a:r>
              <a:rPr lang="en-GB" sz="2800" dirty="0" err="1"/>
              <a:t>miền</a:t>
            </a:r>
            <a:r>
              <a:rPr lang="en-GB" sz="2800" dirty="0"/>
              <a:t> </a:t>
            </a:r>
            <a:r>
              <a:rPr lang="en-GB" sz="2800" dirty="0" err="1"/>
              <a:t>giá</a:t>
            </a:r>
            <a:r>
              <a:rPr lang="en-GB" sz="2800" dirty="0"/>
              <a:t> </a:t>
            </a:r>
            <a:r>
              <a:rPr lang="en-GB" sz="2800" dirty="0" err="1"/>
              <a:t>trị</a:t>
            </a:r>
            <a:r>
              <a:rPr lang="en-GB" sz="2800" dirty="0"/>
              <a:t> </a:t>
            </a:r>
            <a:r>
              <a:rPr lang="en-GB" sz="2800" dirty="0" err="1"/>
              <a:t>thì</a:t>
            </a:r>
            <a:r>
              <a:rPr lang="en-GB" sz="2800" dirty="0"/>
              <a:t> </a:t>
            </a:r>
            <a:r>
              <a:rPr lang="en-GB" sz="2800" dirty="0" err="1"/>
              <a:t>cho</a:t>
            </a:r>
            <a:r>
              <a:rPr lang="en-GB" sz="2800" dirty="0"/>
              <a:t> </a:t>
            </a:r>
            <a:r>
              <a:rPr lang="en-GB" sz="2800" dirty="0" err="1"/>
              <a:t>phép</a:t>
            </a:r>
            <a:r>
              <a:rPr lang="en-GB" sz="2800" dirty="0"/>
              <a:t> </a:t>
            </a:r>
            <a:r>
              <a:rPr lang="en-GB" sz="2800" dirty="0" err="1"/>
              <a:t>người</a:t>
            </a:r>
            <a:r>
              <a:rPr lang="en-GB" sz="2800" dirty="0"/>
              <a:t> dùng </a:t>
            </a: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lại</a:t>
            </a:r>
            <a:endParaRPr lang="en-GB" sz="2800" dirty="0"/>
          </a:p>
          <a:p>
            <a:pPr marL="560387" indent="-514350">
              <a:buAutoNum type="arabicPeriod"/>
            </a:pPr>
            <a:r>
              <a:rPr lang="en-GB" sz="2800" dirty="0" err="1"/>
              <a:t>Nhập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giá</a:t>
            </a:r>
            <a:r>
              <a:rPr lang="en-GB" sz="2800" dirty="0"/>
              <a:t> </a:t>
            </a:r>
            <a:r>
              <a:rPr lang="en-GB" sz="2800" dirty="0" err="1"/>
              <a:t>trị</a:t>
            </a:r>
            <a:r>
              <a:rPr lang="en-GB" sz="2800" dirty="0"/>
              <a:t> </a:t>
            </a:r>
            <a:r>
              <a:rPr lang="en-GB" sz="2800" dirty="0" err="1"/>
              <a:t>vào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dirty="0" err="1"/>
              <a:t>một</a:t>
            </a:r>
            <a:r>
              <a:rPr lang="en-GB" sz="2800" dirty="0"/>
              <a:t> </a:t>
            </a:r>
            <a:r>
              <a:rPr lang="en-GB" sz="2800" dirty="0" err="1"/>
              <a:t>chiều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GB" sz="2800" dirty="0" err="1"/>
              <a:t>Xuất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bội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của</a:t>
            </a:r>
            <a:r>
              <a:rPr lang="en-GB" sz="2800" dirty="0"/>
              <a:t> 5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GB" sz="2800" dirty="0" err="1"/>
              <a:t>Xuất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phần</a:t>
            </a:r>
            <a:r>
              <a:rPr lang="en-GB" sz="2800" dirty="0"/>
              <a:t> </a:t>
            </a:r>
            <a:r>
              <a:rPr lang="en-GB" sz="2800" dirty="0" err="1"/>
              <a:t>tử</a:t>
            </a:r>
            <a:r>
              <a:rPr lang="en-GB" sz="2800" dirty="0"/>
              <a:t> </a:t>
            </a:r>
            <a:r>
              <a:rPr lang="en-GB" sz="2800" dirty="0" err="1"/>
              <a:t>là</a:t>
            </a:r>
            <a:r>
              <a:rPr lang="en-GB" sz="2800" dirty="0"/>
              <a:t> </a:t>
            </a:r>
            <a:r>
              <a:rPr lang="en-GB" sz="2800" dirty="0" err="1"/>
              <a:t>số</a:t>
            </a:r>
            <a:r>
              <a:rPr lang="en-GB" sz="2800" dirty="0"/>
              <a:t> </a:t>
            </a:r>
            <a:r>
              <a:rPr lang="en-GB" sz="2800" dirty="0" err="1"/>
              <a:t>nguyên</a:t>
            </a:r>
            <a:r>
              <a:rPr lang="en-GB" sz="2800" dirty="0"/>
              <a:t> </a:t>
            </a:r>
            <a:r>
              <a:rPr lang="en-GB" sz="2800" dirty="0" err="1"/>
              <a:t>tố</a:t>
            </a:r>
            <a:r>
              <a:rPr lang="en-GB" sz="2800" dirty="0"/>
              <a:t> </a:t>
            </a:r>
            <a:r>
              <a:rPr lang="en-GB" sz="2800" dirty="0" err="1"/>
              <a:t>trong</a:t>
            </a:r>
            <a:r>
              <a:rPr lang="en-GB" sz="2800" dirty="0"/>
              <a:t> </a:t>
            </a:r>
            <a:r>
              <a:rPr lang="en-GB" sz="2800" dirty="0" err="1"/>
              <a:t>mảng</a:t>
            </a:r>
            <a:r>
              <a:rPr lang="en-GB" sz="2800" dirty="0"/>
              <a:t> </a:t>
            </a:r>
            <a:r>
              <a:rPr lang="en-GB" sz="2800" b="1" i="1" dirty="0"/>
              <a:t>a</a:t>
            </a:r>
          </a:p>
          <a:p>
            <a:pPr marL="560387" indent="-514350">
              <a:buFont typeface="+mj-lt"/>
              <a:buAutoNum type="arabicPeriod"/>
            </a:pP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b="1" i="1" dirty="0"/>
              <a:t>main()</a:t>
            </a:r>
            <a:r>
              <a:rPr lang="en-US" sz="2800" i="1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gọi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yêu</a:t>
            </a:r>
            <a:r>
              <a:rPr lang="en-US" sz="2800" dirty="0"/>
              <a:t> </a:t>
            </a:r>
            <a:r>
              <a:rPr lang="en-US" sz="2800" dirty="0" err="1"/>
              <a:t>cầu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1 </a:t>
            </a:r>
            <a:r>
              <a:rPr lang="en-US" sz="2800" dirty="0" err="1"/>
              <a:t>đến</a:t>
            </a:r>
            <a:r>
              <a:rPr lang="en-US" sz="2800" dirty="0"/>
              <a:t> 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414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ĐẾM SỐ LƯỢNG PHẦN TỬ</a:t>
            </a:r>
          </a:p>
        </p:txBody>
      </p:sp>
      <p:sp>
        <p:nvSpPr>
          <p:cNvPr id="20485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5688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u="sng" dirty="0" err="1"/>
              <a:t>Mẫu</a:t>
            </a:r>
            <a:r>
              <a:rPr lang="en-US" sz="3200" b="1" u="sng" dirty="0"/>
              <a:t> 1: 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 err="1">
                <a:solidFill>
                  <a:srgbClr val="FF0000"/>
                </a:solidFill>
              </a:rPr>
              <a:t>int</a:t>
            </a:r>
            <a:r>
              <a:rPr lang="en-US" sz="3200" i="1" dirty="0">
                <a:solidFill>
                  <a:srgbClr val="FF0000"/>
                </a:solidFill>
              </a:rPr>
              <a:t> </a:t>
            </a:r>
            <a:r>
              <a:rPr lang="en-US" sz="3200" i="1" dirty="0" err="1"/>
              <a:t>DemXXX</a:t>
            </a:r>
            <a:r>
              <a:rPr lang="en-US" sz="3200" i="1" dirty="0"/>
              <a:t>(</a:t>
            </a:r>
            <a:r>
              <a:rPr lang="en-US" sz="3200" i="1" dirty="0" err="1"/>
              <a:t>int</a:t>
            </a:r>
            <a:r>
              <a:rPr lang="en-US" sz="3200" i="1" dirty="0"/>
              <a:t> a[], </a:t>
            </a:r>
            <a:r>
              <a:rPr lang="en-US" sz="3200" i="1" dirty="0" err="1"/>
              <a:t>int</a:t>
            </a:r>
            <a:r>
              <a:rPr lang="en-US" sz="3200" i="1" dirty="0"/>
              <a:t> n)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{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</a:t>
            </a:r>
            <a:r>
              <a:rPr lang="en-US" sz="3200" i="1" dirty="0" err="1"/>
              <a:t>int</a:t>
            </a:r>
            <a:r>
              <a:rPr lang="en-US" sz="3200" i="1" dirty="0"/>
              <a:t> d = 0;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for (</a:t>
            </a: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= 0; </a:t>
            </a:r>
            <a:r>
              <a:rPr lang="en-US" sz="3200" i="1" dirty="0" err="1"/>
              <a:t>i</a:t>
            </a:r>
            <a:r>
              <a:rPr lang="en-US" sz="3200" i="1" dirty="0"/>
              <a:t>&lt;n; </a:t>
            </a:r>
            <a:r>
              <a:rPr lang="en-US" sz="3200" i="1" dirty="0" err="1"/>
              <a:t>i</a:t>
            </a:r>
            <a:r>
              <a:rPr lang="en-US" sz="3200" i="1" dirty="0"/>
              <a:t>++)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if (a[</a:t>
            </a:r>
            <a:r>
              <a:rPr lang="en-US" sz="3200" i="1" dirty="0" err="1"/>
              <a:t>i</a:t>
            </a:r>
            <a:r>
              <a:rPr lang="en-US" sz="3200" i="1" dirty="0"/>
              <a:t>] </a:t>
            </a:r>
            <a:r>
              <a:rPr lang="en-US" sz="3200" i="1" dirty="0" err="1"/>
              <a:t>thỏa</a:t>
            </a:r>
            <a:r>
              <a:rPr lang="en-US" sz="3200" i="1" dirty="0"/>
              <a:t> </a:t>
            </a:r>
            <a:r>
              <a:rPr lang="en-US" sz="3200" i="1" dirty="0" err="1"/>
              <a:t>điều</a:t>
            </a:r>
            <a:r>
              <a:rPr lang="en-US" sz="3200" i="1" dirty="0"/>
              <a:t> </a:t>
            </a:r>
            <a:r>
              <a:rPr lang="en-US" sz="3200" i="1" dirty="0" err="1"/>
              <a:t>kiện</a:t>
            </a:r>
            <a:r>
              <a:rPr lang="en-US" sz="3200" i="1" dirty="0"/>
              <a:t>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	d++;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  </a:t>
            </a:r>
            <a:r>
              <a:rPr lang="en-US" sz="3200" i="1" dirty="0">
                <a:solidFill>
                  <a:srgbClr val="FF0000"/>
                </a:solidFill>
              </a:rPr>
              <a:t>return d;</a:t>
            </a:r>
            <a:endParaRPr lang="en-US" sz="3200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}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39174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8382000" cy="44926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b="1" u="sng" dirty="0" err="1"/>
              <a:t>Mẫu</a:t>
            </a:r>
            <a:r>
              <a:rPr lang="en-US" sz="3200" b="1" u="sng" dirty="0"/>
              <a:t> 2: 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DemXXX</a:t>
            </a:r>
            <a:r>
              <a:rPr lang="en-US" sz="3200" i="1" dirty="0"/>
              <a:t>(</a:t>
            </a:r>
            <a:r>
              <a:rPr lang="en-US" sz="3200" i="1" dirty="0" err="1"/>
              <a:t>int</a:t>
            </a:r>
            <a:r>
              <a:rPr lang="en-US" sz="3200" i="1" dirty="0"/>
              <a:t> a[], </a:t>
            </a:r>
            <a:r>
              <a:rPr lang="en-US" sz="3200" i="1" dirty="0" err="1"/>
              <a:t>int</a:t>
            </a:r>
            <a:r>
              <a:rPr lang="en-US" sz="3200" i="1" dirty="0"/>
              <a:t> n, </a:t>
            </a:r>
            <a:r>
              <a:rPr lang="en-US" sz="3200" i="1" dirty="0" err="1"/>
              <a:t>int</a:t>
            </a:r>
            <a:r>
              <a:rPr lang="en-US" sz="3200" i="1" dirty="0"/>
              <a:t> x)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{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</a:t>
            </a:r>
            <a:r>
              <a:rPr lang="en-US" sz="3200" i="1" dirty="0" err="1"/>
              <a:t>int</a:t>
            </a:r>
            <a:r>
              <a:rPr lang="en-US" sz="3200" i="1" dirty="0"/>
              <a:t> d = 0;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for (</a:t>
            </a:r>
            <a:r>
              <a:rPr lang="en-US" sz="3200" i="1" dirty="0" err="1"/>
              <a:t>int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= 0; </a:t>
            </a:r>
            <a:r>
              <a:rPr lang="en-US" sz="3200" i="1" dirty="0" err="1"/>
              <a:t>i</a:t>
            </a:r>
            <a:r>
              <a:rPr lang="en-US" sz="3200" i="1" dirty="0"/>
              <a:t>&lt;n; </a:t>
            </a:r>
            <a:r>
              <a:rPr lang="en-US" sz="3200" i="1" dirty="0" err="1"/>
              <a:t>i</a:t>
            </a:r>
            <a:r>
              <a:rPr lang="en-US" sz="3200" i="1" dirty="0"/>
              <a:t>++)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if (a[</a:t>
            </a:r>
            <a:r>
              <a:rPr lang="en-US" sz="3200" i="1" dirty="0" err="1"/>
              <a:t>i</a:t>
            </a:r>
            <a:r>
              <a:rPr lang="en-US" sz="3200" i="1" dirty="0"/>
              <a:t>] </a:t>
            </a:r>
            <a:r>
              <a:rPr lang="en-US" sz="3200" i="1" dirty="0" err="1"/>
              <a:t>thỏa</a:t>
            </a:r>
            <a:r>
              <a:rPr lang="en-US" sz="3200" i="1" dirty="0"/>
              <a:t> </a:t>
            </a:r>
            <a:r>
              <a:rPr lang="en-US" sz="3200" i="1" dirty="0" err="1"/>
              <a:t>điều</a:t>
            </a:r>
            <a:r>
              <a:rPr lang="en-US" sz="3200" i="1" dirty="0"/>
              <a:t> </a:t>
            </a:r>
            <a:r>
              <a:rPr lang="en-US" sz="3200" i="1" dirty="0" err="1"/>
              <a:t>kiện</a:t>
            </a:r>
            <a:r>
              <a:rPr lang="en-US" sz="3200" i="1" dirty="0"/>
              <a:t> so </a:t>
            </a:r>
            <a:r>
              <a:rPr lang="en-US" sz="3200" i="1" dirty="0" err="1"/>
              <a:t>với</a:t>
            </a:r>
            <a:r>
              <a:rPr lang="en-US" sz="3200" i="1" dirty="0"/>
              <a:t> x)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				d++;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  	return d;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3200" i="1" dirty="0"/>
              <a:t> }</a:t>
            </a:r>
            <a:endParaRPr lang="en-US" sz="32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576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13"/>
          </p:nvPr>
        </p:nvSpPr>
        <p:spPr>
          <a:xfrm>
            <a:off x="175846" y="304801"/>
            <a:ext cx="8815754" cy="609600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3200" b="1" u="sng" dirty="0" err="1">
                <a:solidFill>
                  <a:schemeClr val="bg1"/>
                </a:solidFill>
              </a:rPr>
              <a:t>Ví</a:t>
            </a:r>
            <a:r>
              <a:rPr lang="en-US" sz="3200" b="1" u="sng" dirty="0">
                <a:solidFill>
                  <a:schemeClr val="bg1"/>
                </a:solidFill>
              </a:rPr>
              <a:t> </a:t>
            </a:r>
            <a:r>
              <a:rPr lang="en-US" sz="3200" b="1" u="sng" dirty="0" err="1">
                <a:solidFill>
                  <a:schemeClr val="bg1"/>
                </a:solidFill>
              </a:rPr>
              <a:t>dụ</a:t>
            </a:r>
            <a:r>
              <a:rPr lang="en-US" sz="3200" b="1" u="sng" dirty="0">
                <a:solidFill>
                  <a:schemeClr val="bg1"/>
                </a:solidFill>
              </a:rPr>
              <a:t> 1: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Đếm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các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phần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tử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giá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trị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là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số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nguyên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tố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219200"/>
            <a:ext cx="4267200" cy="557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DemSNT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(a[i]) ==1)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d++;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}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d;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143000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k)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1; i &lt;= k;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(k % i == 0)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d++;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}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if(d == 2) return 1;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0;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00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76400"/>
            <a:ext cx="8153400" cy="47974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 err="1"/>
              <a:t>int</a:t>
            </a:r>
            <a:r>
              <a:rPr lang="en-US" sz="2400" i="1" dirty="0"/>
              <a:t> </a:t>
            </a:r>
            <a:r>
              <a:rPr lang="en-US" sz="2400" i="1" dirty="0" err="1"/>
              <a:t>DemNhoHonX</a:t>
            </a:r>
            <a:r>
              <a:rPr lang="en-US" sz="2400" i="1" dirty="0"/>
              <a:t>(</a:t>
            </a:r>
            <a:r>
              <a:rPr lang="en-US" sz="2400" i="1" dirty="0" err="1"/>
              <a:t>int</a:t>
            </a:r>
            <a:r>
              <a:rPr lang="en-US" sz="2400" i="1" dirty="0"/>
              <a:t> a[], </a:t>
            </a:r>
            <a:r>
              <a:rPr lang="en-US" sz="2400" i="1" dirty="0" err="1"/>
              <a:t>int</a:t>
            </a:r>
            <a:r>
              <a:rPr lang="en-US" sz="2400" i="1" dirty="0"/>
              <a:t> n, </a:t>
            </a:r>
            <a:r>
              <a:rPr lang="en-US" sz="2400" i="1" dirty="0" err="1"/>
              <a:t>int</a:t>
            </a:r>
            <a:r>
              <a:rPr lang="en-US" sz="2400" i="1" dirty="0"/>
              <a:t> x)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{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</a:t>
            </a:r>
            <a:r>
              <a:rPr lang="en-US" sz="2400" i="1" dirty="0" err="1"/>
              <a:t>int</a:t>
            </a:r>
            <a:r>
              <a:rPr lang="en-US" sz="2400" i="1" dirty="0"/>
              <a:t> d = 0;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for (</a:t>
            </a:r>
            <a:r>
              <a:rPr lang="en-US" sz="2400" i="1" dirty="0" err="1"/>
              <a:t>int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= 0; </a:t>
            </a:r>
            <a:r>
              <a:rPr lang="en-US" sz="2400" i="1" dirty="0" err="1"/>
              <a:t>i</a:t>
            </a:r>
            <a:r>
              <a:rPr lang="en-US" sz="2400" i="1" dirty="0"/>
              <a:t>&lt;n; </a:t>
            </a:r>
            <a:r>
              <a:rPr lang="en-US" sz="2400" i="1" dirty="0" err="1"/>
              <a:t>i</a:t>
            </a:r>
            <a:r>
              <a:rPr lang="en-US" sz="2400" i="1" dirty="0"/>
              <a:t>++)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     if (a[</a:t>
            </a:r>
            <a:r>
              <a:rPr lang="en-US" sz="2400" i="1" dirty="0" err="1"/>
              <a:t>i</a:t>
            </a:r>
            <a:r>
              <a:rPr lang="en-US" sz="2400" i="1" dirty="0"/>
              <a:t>] &lt; x)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            d++;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    return d;</a:t>
            </a:r>
            <a:endParaRPr lang="en-US" sz="24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400" i="1" dirty="0"/>
              <a:t>}</a:t>
            </a:r>
            <a:endParaRPr lang="en-US" sz="24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28600"/>
            <a:ext cx="8382000" cy="609600"/>
          </a:xfrm>
        </p:spPr>
        <p:txBody>
          <a:bodyPr rtlCol="0">
            <a:noAutofit/>
          </a:bodyPr>
          <a:lstStyle/>
          <a:p>
            <a:pPr marL="11113" indent="-22225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200" b="1" u="sng" dirty="0" err="1">
                <a:solidFill>
                  <a:schemeClr val="bg1"/>
                </a:solidFill>
              </a:rPr>
              <a:t>Ví</a:t>
            </a:r>
            <a:r>
              <a:rPr lang="en-US" sz="3200" b="1" u="sng" dirty="0">
                <a:solidFill>
                  <a:schemeClr val="bg1"/>
                </a:solidFill>
              </a:rPr>
              <a:t> </a:t>
            </a:r>
            <a:r>
              <a:rPr lang="en-US" sz="3200" b="1" u="sng" dirty="0" err="1">
                <a:solidFill>
                  <a:schemeClr val="bg1"/>
                </a:solidFill>
              </a:rPr>
              <a:t>dụ</a:t>
            </a:r>
            <a:r>
              <a:rPr lang="en-US" sz="3200" b="1" u="sng" dirty="0">
                <a:solidFill>
                  <a:schemeClr val="bg1"/>
                </a:solidFill>
              </a:rPr>
              <a:t> 2: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Đếm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các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phần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tử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giá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trị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nhỏ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hơn</a:t>
            </a:r>
            <a:r>
              <a:rPr lang="en-US" sz="3200" dirty="0">
                <a:solidFill>
                  <a:schemeClr val="bg1"/>
                </a:solidFill>
              </a:rPr>
              <a:t> x </a:t>
            </a:r>
            <a:r>
              <a:rPr lang="en-US" sz="3200" dirty="0" err="1">
                <a:solidFill>
                  <a:schemeClr val="bg1"/>
                </a:solidFill>
              </a:rPr>
              <a:t>trong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mảng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30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04800" y="0"/>
            <a:ext cx="85344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#define MAX 100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&amp;n);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XuatMang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k);</a:t>
            </a:r>
          </a:p>
          <a:p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DemSNT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NhapKichThuoc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&amp;n){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prinft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thuoc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&amp;n);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a[],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n){	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for (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n;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++)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tai vi tri %d: “,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&amp;a[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</a:p>
          <a:p>
            <a:pPr lvl="1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95358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2057400"/>
            <a:ext cx="4267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DemSNT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i++)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</a:t>
            </a:r>
            <a:r>
              <a:rPr lang="en-US" sz="24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(a[i]) ==1)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d++;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return d;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1066800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XuatMang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0;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&lt; n;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++)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printf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(“%d\t”, a[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]);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LaSNT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1; i &lt;= k; i++)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if (k % i == 0)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d++;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if (d == 2) return 1;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return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86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685800" y="1219200"/>
            <a:ext cx="67056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dirty="0" err="1"/>
              <a:t>int</a:t>
            </a:r>
            <a:r>
              <a:rPr lang="en-US" dirty="0"/>
              <a:t> main()</a:t>
            </a:r>
          </a:p>
          <a:p>
            <a:pPr eaLnBrk="1" hangingPunct="1"/>
            <a:r>
              <a:rPr lang="en-US" dirty="0"/>
              <a:t>{</a:t>
            </a:r>
          </a:p>
          <a:p>
            <a:pPr lvl="1" eaLnBrk="1" hangingPunct="1"/>
            <a:r>
              <a:rPr lang="en-US" dirty="0" err="1"/>
              <a:t>int</a:t>
            </a:r>
            <a:r>
              <a:rPr lang="en-US" dirty="0"/>
              <a:t> a[MAX], n, </a:t>
            </a:r>
            <a:r>
              <a:rPr lang="en-US" dirty="0" err="1"/>
              <a:t>kq</a:t>
            </a:r>
            <a:r>
              <a:rPr lang="en-US" dirty="0"/>
              <a:t>;</a:t>
            </a:r>
          </a:p>
          <a:p>
            <a:pPr lvl="1" eaLnBrk="1" hangingPunct="1"/>
            <a:r>
              <a:rPr lang="en-US" dirty="0" err="1"/>
              <a:t>NhapKichThuoc</a:t>
            </a:r>
            <a:r>
              <a:rPr lang="en-US" dirty="0"/>
              <a:t>(n);</a:t>
            </a:r>
          </a:p>
          <a:p>
            <a:pPr lvl="1" eaLnBrk="1" hangingPunct="1"/>
            <a:r>
              <a:rPr lang="en-US" dirty="0" err="1"/>
              <a:t>NhapMang</a:t>
            </a:r>
            <a:r>
              <a:rPr lang="en-US" dirty="0"/>
              <a:t>(a, n);</a:t>
            </a:r>
          </a:p>
          <a:p>
            <a:pPr lvl="1" eaLnBrk="1" hangingPunct="1"/>
            <a:r>
              <a:rPr lang="fr-FR" dirty="0" err="1"/>
              <a:t>printf</a:t>
            </a:r>
            <a:r>
              <a:rPr lang="fr-FR" dirty="0"/>
              <a:t>("Cac </a:t>
            </a:r>
            <a:r>
              <a:rPr lang="fr-FR" dirty="0" err="1"/>
              <a:t>phan</a:t>
            </a:r>
            <a:r>
              <a:rPr lang="fr-FR" dirty="0"/>
              <a:t> tu </a:t>
            </a:r>
            <a:r>
              <a:rPr lang="fr-FR" dirty="0" err="1"/>
              <a:t>cua</a:t>
            </a:r>
            <a:r>
              <a:rPr lang="fr-FR" dirty="0"/>
              <a:t> </a:t>
            </a:r>
            <a:r>
              <a:rPr lang="fr-FR" dirty="0" err="1"/>
              <a:t>mang</a:t>
            </a:r>
            <a:r>
              <a:rPr lang="fr-FR" dirty="0"/>
              <a:t>:\n");</a:t>
            </a:r>
          </a:p>
          <a:p>
            <a:pPr lvl="1" eaLnBrk="1" hangingPunct="1"/>
            <a:r>
              <a:rPr lang="en-US" dirty="0" err="1"/>
              <a:t>XuatMang</a:t>
            </a:r>
            <a:r>
              <a:rPr lang="en-US" dirty="0"/>
              <a:t>(a, n);</a:t>
            </a:r>
          </a:p>
          <a:p>
            <a:pPr lvl="1" eaLnBrk="1" hangingPunct="1"/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n-US" dirty="0" err="1">
                <a:solidFill>
                  <a:srgbClr val="FF0000"/>
                </a:solidFill>
              </a:rPr>
              <a:t>DemSNT</a:t>
            </a:r>
            <a:r>
              <a:rPr lang="en-US" dirty="0">
                <a:solidFill>
                  <a:srgbClr val="FF0000"/>
                </a:solidFill>
              </a:rPr>
              <a:t>(a, n);</a:t>
            </a:r>
          </a:p>
          <a:p>
            <a:pPr lvl="1" eaLnBrk="1" hangingPunct="1"/>
            <a:r>
              <a:rPr lang="en-US" dirty="0">
                <a:solidFill>
                  <a:srgbClr val="FF0000"/>
                </a:solidFill>
              </a:rPr>
              <a:t>if(</a:t>
            </a:r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==0)</a:t>
            </a:r>
          </a:p>
          <a:p>
            <a:pPr lvl="2" eaLnBrk="1" hangingPunct="1"/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("</a:t>
            </a:r>
            <a:r>
              <a:rPr lang="en-US" dirty="0" err="1">
                <a:solidFill>
                  <a:srgbClr val="FF0000"/>
                </a:solidFill>
              </a:rPr>
              <a:t>Khong</a:t>
            </a:r>
            <a:r>
              <a:rPr lang="en-US" dirty="0">
                <a:solidFill>
                  <a:srgbClr val="FF0000"/>
                </a:solidFill>
              </a:rPr>
              <a:t> co so </a:t>
            </a:r>
            <a:r>
              <a:rPr lang="en-US" dirty="0" err="1">
                <a:solidFill>
                  <a:srgbClr val="FF0000"/>
                </a:solidFill>
              </a:rPr>
              <a:t>nguyen</a:t>
            </a:r>
            <a:r>
              <a:rPr lang="en-US" dirty="0">
                <a:solidFill>
                  <a:srgbClr val="FF0000"/>
                </a:solidFill>
              </a:rPr>
              <a:t> to </a:t>
            </a:r>
            <a:r>
              <a:rPr lang="en-US" dirty="0" err="1">
                <a:solidFill>
                  <a:srgbClr val="FF0000"/>
                </a:solidFill>
              </a:rPr>
              <a:t>trong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mang</a:t>
            </a:r>
            <a:r>
              <a:rPr lang="en-US" dirty="0">
                <a:solidFill>
                  <a:srgbClr val="FF0000"/>
                </a:solidFill>
              </a:rPr>
              <a:t>“);</a:t>
            </a:r>
          </a:p>
          <a:p>
            <a:pPr lvl="1" eaLnBrk="1" hangingPunct="1"/>
            <a:r>
              <a:rPr lang="en-US" dirty="0">
                <a:solidFill>
                  <a:srgbClr val="FF0000"/>
                </a:solidFill>
              </a:rPr>
              <a:t>else</a:t>
            </a:r>
          </a:p>
          <a:p>
            <a:pPr lvl="2" eaLnBrk="1" hangingPunct="1"/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("So </a:t>
            </a:r>
            <a:r>
              <a:rPr lang="en-US" dirty="0" err="1">
                <a:solidFill>
                  <a:srgbClr val="FF0000"/>
                </a:solidFill>
              </a:rPr>
              <a:t>luong</a:t>
            </a:r>
            <a:r>
              <a:rPr lang="en-US" dirty="0">
                <a:solidFill>
                  <a:srgbClr val="FF0000"/>
                </a:solidFill>
              </a:rPr>
              <a:t> so </a:t>
            </a:r>
            <a:r>
              <a:rPr lang="en-US" dirty="0" err="1">
                <a:solidFill>
                  <a:srgbClr val="FF0000"/>
                </a:solidFill>
              </a:rPr>
              <a:t>nguyen</a:t>
            </a:r>
            <a:r>
              <a:rPr lang="en-US" dirty="0">
                <a:solidFill>
                  <a:srgbClr val="FF0000"/>
                </a:solidFill>
              </a:rPr>
              <a:t> to la: %d“, </a:t>
            </a:r>
            <a:r>
              <a:rPr lang="en-US" dirty="0" err="1">
                <a:solidFill>
                  <a:srgbClr val="FF0000"/>
                </a:solidFill>
              </a:rPr>
              <a:t>kq</a:t>
            </a:r>
            <a:r>
              <a:rPr lang="en-US" dirty="0">
                <a:solidFill>
                  <a:srgbClr val="FF0000"/>
                </a:solidFill>
              </a:rPr>
              <a:t>);</a:t>
            </a:r>
          </a:p>
          <a:p>
            <a:pPr eaLnBrk="1" hangingPunct="1"/>
            <a:r>
              <a:rPr lang="en-US" dirty="0"/>
              <a:t>       </a:t>
            </a:r>
            <a:r>
              <a:rPr lang="en-US" dirty="0" err="1"/>
              <a:t>getch</a:t>
            </a:r>
            <a:r>
              <a:rPr lang="en-US" dirty="0"/>
              <a:t>();</a:t>
            </a:r>
          </a:p>
          <a:p>
            <a:pPr eaLnBrk="1" hangingPunct="1"/>
            <a:r>
              <a:rPr lang="en-US" dirty="0"/>
              <a:t>       return 0;</a:t>
            </a:r>
          </a:p>
          <a:p>
            <a:pPr eaLnBrk="1" hangingPunct="1"/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3810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KHÁI NIỆM</a:t>
            </a:r>
          </a:p>
        </p:txBody>
      </p:sp>
      <p:sp>
        <p:nvSpPr>
          <p:cNvPr id="9221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8001000" cy="4949825"/>
          </a:xfrm>
        </p:spPr>
        <p:txBody>
          <a:bodyPr/>
          <a:lstStyle/>
          <a:p>
            <a:pPr algn="just" eaLnBrk="1" hangingPunct="1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được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cấp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phát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gồm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là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tập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KDL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6716"/>
              </p:ext>
            </p:extLst>
          </p:nvPr>
        </p:nvGraphicFramePr>
        <p:xfrm>
          <a:off x="1981200" y="3962400"/>
          <a:ext cx="6705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Line Callout 2 6"/>
          <p:cNvSpPr/>
          <p:nvPr/>
        </p:nvSpPr>
        <p:spPr>
          <a:xfrm>
            <a:off x="228600" y="3657600"/>
            <a:ext cx="1143000" cy="533400"/>
          </a:xfrm>
          <a:prstGeom prst="borderCallout2">
            <a:avLst>
              <a:gd name="adj1" fmla="val 16369"/>
              <a:gd name="adj2" fmla="val 95834"/>
              <a:gd name="adj3" fmla="val 11607"/>
              <a:gd name="adj4" fmla="val 148611"/>
              <a:gd name="adj5" fmla="val 124405"/>
              <a:gd name="adj6" fmla="val 1886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Giá trị</a:t>
            </a:r>
          </a:p>
        </p:txBody>
      </p:sp>
      <p:sp>
        <p:nvSpPr>
          <p:cNvPr id="8" name="Line Callout 2 7"/>
          <p:cNvSpPr/>
          <p:nvPr/>
        </p:nvSpPr>
        <p:spPr>
          <a:xfrm>
            <a:off x="228600" y="4953000"/>
            <a:ext cx="1143000" cy="533400"/>
          </a:xfrm>
          <a:prstGeom prst="borderCallout2">
            <a:avLst>
              <a:gd name="adj1" fmla="val 16369"/>
              <a:gd name="adj2" fmla="val 95834"/>
              <a:gd name="adj3" fmla="val 11607"/>
              <a:gd name="adj4" fmla="val 148611"/>
              <a:gd name="adj5" fmla="val -11309"/>
              <a:gd name="adj6" fmla="val 174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Vị trí</a:t>
            </a:r>
          </a:p>
        </p:txBody>
      </p:sp>
      <p:sp>
        <p:nvSpPr>
          <p:cNvPr id="4" name="Cloud 3"/>
          <p:cNvSpPr/>
          <p:nvPr/>
        </p:nvSpPr>
        <p:spPr>
          <a:xfrm>
            <a:off x="2971800" y="5257800"/>
            <a:ext cx="4724400" cy="1219200"/>
          </a:xfrm>
          <a:prstGeom prst="cloud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0</a:t>
            </a:r>
          </a:p>
        </p:txBody>
      </p:sp>
    </p:spTree>
    <p:extLst>
      <p:ext uri="{BB962C8B-B14F-4D97-AF65-F5344CB8AC3E}">
        <p14:creationId xmlns:p14="http://schemas.microsoft.com/office/powerpoint/2010/main" val="319739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:</a:t>
            </a:r>
          </a:p>
          <a:p>
            <a:pPr marL="0" indent="0" algn="just">
              <a:buNone/>
            </a:pPr>
            <a:r>
              <a:rPr lang="en-US" dirty="0"/>
              <a:t>1.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.</a:t>
            </a:r>
          </a:p>
          <a:p>
            <a:pPr marL="0" indent="0" algn="just">
              <a:buNone/>
            </a:pPr>
            <a:r>
              <a:rPr lang="en-US" dirty="0"/>
              <a:t>2.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bội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3.</a:t>
            </a:r>
          </a:p>
        </p:txBody>
      </p:sp>
    </p:spTree>
    <p:extLst>
      <p:ext uri="{BB962C8B-B14F-4D97-AF65-F5344CB8AC3E}">
        <p14:creationId xmlns:p14="http://schemas.microsoft.com/office/powerpoint/2010/main" val="2759967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TÌM PHẦN TỬ X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4294967295"/>
          </p:nvPr>
        </p:nvSpPr>
        <p:spPr>
          <a:xfrm>
            <a:off x="457200" y="1905000"/>
            <a:ext cx="8382000" cy="41910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/>
              <a:t>Ý </a:t>
            </a:r>
            <a:r>
              <a:rPr lang="en-US" b="1" dirty="0" err="1"/>
              <a:t>tưởng</a:t>
            </a:r>
            <a:r>
              <a:rPr lang="en-US" b="1" dirty="0"/>
              <a:t> </a:t>
            </a:r>
            <a:endParaRPr lang="en-US" dirty="0"/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	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lượt</a:t>
            </a:r>
            <a:r>
              <a:rPr lang="en-US" dirty="0"/>
              <a:t> 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b="1" dirty="0"/>
              <a:t>x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,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, ...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b="1" dirty="0"/>
              <a:t>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,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b="1" dirty="0"/>
              <a:t>x</a:t>
            </a:r>
            <a:endParaRPr lang="en-US" dirty="0"/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x =10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x =25</a:t>
            </a:r>
          </a:p>
          <a:p>
            <a:pPr marL="548640"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Cloud 15"/>
          <p:cNvSpPr/>
          <p:nvPr/>
        </p:nvSpPr>
        <p:spPr>
          <a:xfrm>
            <a:off x="7086600" y="5135562"/>
            <a:ext cx="1600200" cy="838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Chưa hết mảng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683808"/>
              </p:ext>
            </p:extLst>
          </p:nvPr>
        </p:nvGraphicFramePr>
        <p:xfrm>
          <a:off x="838200" y="4033719"/>
          <a:ext cx="6096000" cy="766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7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41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32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13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9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</a:p>
                  </a:txBody>
                  <a:tcPr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28627"/>
              </p:ext>
            </p:extLst>
          </p:nvPr>
        </p:nvGraphicFramePr>
        <p:xfrm>
          <a:off x="838200" y="5867400"/>
          <a:ext cx="6096000" cy="766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41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32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13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9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15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 marT="45700" marB="457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marT="45700" marB="457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</a:t>
                      </a:r>
                    </a:p>
                  </a:txBody>
                  <a:tcPr marT="45700" marB="457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838200" y="3576519"/>
            <a:ext cx="609600" cy="838200"/>
            <a:chOff x="838200" y="3657600"/>
            <a:chExt cx="609600" cy="838200"/>
          </a:xfrm>
        </p:grpSpPr>
        <p:sp>
          <p:nvSpPr>
            <p:cNvPr id="6" name="Down Arrow Callout 5"/>
            <p:cNvSpPr/>
            <p:nvPr/>
          </p:nvSpPr>
          <p:spPr>
            <a:xfrm>
              <a:off x="838200" y="3657600"/>
              <a:ext cx="609600" cy="457200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/>
                <a:t>10</a:t>
              </a:r>
            </a:p>
          </p:txBody>
        </p:sp>
        <p:sp>
          <p:nvSpPr>
            <p:cNvPr id="9" name="Flowchart: Process 8"/>
            <p:cNvSpPr/>
            <p:nvPr/>
          </p:nvSpPr>
          <p:spPr>
            <a:xfrm>
              <a:off x="838200" y="4114800"/>
              <a:ext cx="609600" cy="381000"/>
            </a:xfrm>
            <a:prstGeom prst="flowChartProcess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/>
            </a:p>
          </p:txBody>
        </p:sp>
      </p:grpSp>
      <p:sp>
        <p:nvSpPr>
          <p:cNvPr id="11" name="Flowchart: Process 10"/>
          <p:cNvSpPr/>
          <p:nvPr/>
        </p:nvSpPr>
        <p:spPr>
          <a:xfrm>
            <a:off x="3276600" y="4013081"/>
            <a:ext cx="609600" cy="381000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10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838200" y="5384800"/>
            <a:ext cx="609600" cy="863600"/>
            <a:chOff x="838200" y="5384800"/>
            <a:chExt cx="609600" cy="787400"/>
          </a:xfrm>
        </p:grpSpPr>
        <p:sp>
          <p:nvSpPr>
            <p:cNvPr id="8" name="Down Arrow Callout 7"/>
            <p:cNvSpPr/>
            <p:nvPr/>
          </p:nvSpPr>
          <p:spPr>
            <a:xfrm>
              <a:off x="838200" y="5384800"/>
              <a:ext cx="609600" cy="457200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/>
                <a:t>25</a:t>
              </a:r>
            </a:p>
          </p:txBody>
        </p:sp>
        <p:sp>
          <p:nvSpPr>
            <p:cNvPr id="12" name="Flowchart: Process 11"/>
            <p:cNvSpPr/>
            <p:nvPr/>
          </p:nvSpPr>
          <p:spPr>
            <a:xfrm>
              <a:off x="838200" y="5867400"/>
              <a:ext cx="609600" cy="304800"/>
            </a:xfrm>
            <a:prstGeom prst="flowChartProcess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/>
            </a:p>
          </p:txBody>
        </p:sp>
      </p:grpSp>
      <p:sp>
        <p:nvSpPr>
          <p:cNvPr id="14" name="Cloud 13"/>
          <p:cNvSpPr/>
          <p:nvPr/>
        </p:nvSpPr>
        <p:spPr>
          <a:xfrm>
            <a:off x="7086600" y="3479681"/>
            <a:ext cx="1524000" cy="1066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/>
              <a:t>Chưa hết mảng</a:t>
            </a:r>
          </a:p>
        </p:txBody>
      </p:sp>
      <p:sp>
        <p:nvSpPr>
          <p:cNvPr id="15" name="Cloud 14"/>
          <p:cNvSpPr/>
          <p:nvPr/>
        </p:nvSpPr>
        <p:spPr>
          <a:xfrm>
            <a:off x="6934200" y="3403481"/>
            <a:ext cx="1752600" cy="1163638"/>
          </a:xfrm>
          <a:prstGeom prst="clou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tìm</a:t>
            </a:r>
            <a:r>
              <a:rPr lang="en-US" sz="2000" dirty="0"/>
              <a:t> </a:t>
            </a:r>
            <a:r>
              <a:rPr lang="en-US" sz="2000" dirty="0" err="1"/>
              <a:t>thấy</a:t>
            </a:r>
            <a:r>
              <a:rPr lang="en-US" sz="2000" dirty="0"/>
              <a:t> </a:t>
            </a:r>
            <a:r>
              <a:rPr lang="en-US" sz="2000" dirty="0" err="1"/>
              <a:t>tại</a:t>
            </a:r>
            <a:r>
              <a:rPr lang="en-US" sz="2000" dirty="0"/>
              <a:t> </a:t>
            </a:r>
            <a:r>
              <a:rPr lang="en-US" sz="2000" dirty="0" err="1"/>
              <a:t>vị</a:t>
            </a:r>
            <a:r>
              <a:rPr lang="en-US" sz="2000" dirty="0"/>
              <a:t> </a:t>
            </a:r>
            <a:r>
              <a:rPr lang="en-US" sz="2000" dirty="0" err="1"/>
              <a:t>trí</a:t>
            </a:r>
            <a:r>
              <a:rPr lang="en-US" sz="2000" dirty="0"/>
              <a:t> 4</a:t>
            </a:r>
          </a:p>
        </p:txBody>
      </p:sp>
      <p:sp>
        <p:nvSpPr>
          <p:cNvPr id="17" name="Cloud 16"/>
          <p:cNvSpPr/>
          <p:nvPr/>
        </p:nvSpPr>
        <p:spPr>
          <a:xfrm>
            <a:off x="7086600" y="5105400"/>
            <a:ext cx="1752600" cy="1066800"/>
          </a:xfrm>
          <a:prstGeom prst="clou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mảng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8769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07083 -0.0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-0.00185 L 0.1375 -4.44444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5 -4.44444E-6 L 0.19861 -4.44444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61 -4.44444E-6 L 0.26806 -0.0018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3" presetClass="entr" presetSubtype="1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.06806 -0.0018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06 -2.59259E-6 L 0.13472 -2.59259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72 0.00185 L 0.20139 -2.59259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39 -2.59259E-6 L 0.27639 -2.59259E-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39 -2.59259E-6 L 0.34306 -2.59259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06 -2.59259E-6 L 0.40139 -2.59259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139 -2.59259E-6 L 0.46806 -2.59259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06 -2.59259E-6 L 0.53472 -2.59259E-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72 -2.59259E-6 L 0.60139 -0.0018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139 -0.00185 L 0.66806 -0.0018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1" grpId="0" animBg="1"/>
      <p:bldP spid="14" grpId="0" animBg="1"/>
      <p:bldP spid="14" grpId="1" animBg="1"/>
      <p:bldP spid="15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47800"/>
            <a:ext cx="8305800" cy="50260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b="1" i="1" dirty="0"/>
              <a:t>(</a:t>
            </a:r>
            <a:r>
              <a:rPr lang="en-US" sz="2800" b="1" i="1" dirty="0" err="1"/>
              <a:t>nếu</a:t>
            </a:r>
            <a:r>
              <a:rPr lang="en-US" sz="2800" b="1" i="1" dirty="0"/>
              <a:t> x </a:t>
            </a:r>
            <a:r>
              <a:rPr lang="en-US" sz="2800" b="1" i="1" dirty="0" err="1"/>
              <a:t>không</a:t>
            </a:r>
            <a:r>
              <a:rPr lang="en-US" sz="2800" b="1" i="1" dirty="0"/>
              <a:t> </a:t>
            </a:r>
            <a:r>
              <a:rPr lang="en-US" sz="2800" b="1" i="1" dirty="0" err="1"/>
              <a:t>xuất</a:t>
            </a:r>
            <a:r>
              <a:rPr lang="en-US" sz="2800" b="1" i="1" dirty="0"/>
              <a:t> </a:t>
            </a:r>
            <a:r>
              <a:rPr lang="en-US" sz="2800" b="1" i="1" dirty="0" err="1"/>
              <a:t>hiện</a:t>
            </a:r>
            <a:r>
              <a:rPr lang="en-US" sz="2800" b="1" i="1" dirty="0"/>
              <a:t> </a:t>
            </a:r>
            <a:r>
              <a:rPr lang="en-US" sz="2800" b="1" i="1" dirty="0" err="1"/>
              <a:t>trong</a:t>
            </a:r>
            <a:r>
              <a:rPr lang="en-US" sz="2800" b="1" i="1" dirty="0"/>
              <a:t> </a:t>
            </a:r>
            <a:r>
              <a:rPr lang="en-US" sz="2800" b="1" i="1" dirty="0" err="1"/>
              <a:t>mảng</a:t>
            </a:r>
            <a:r>
              <a:rPr lang="en-US" sz="2800" b="1" i="1" dirty="0"/>
              <a:t> </a:t>
            </a:r>
            <a:r>
              <a:rPr lang="en-US" sz="2800" b="1" i="1" dirty="0" err="1"/>
              <a:t>trả</a:t>
            </a:r>
            <a:r>
              <a:rPr lang="en-US" sz="2800" b="1" i="1" dirty="0"/>
              <a:t> </a:t>
            </a:r>
            <a:r>
              <a:rPr lang="en-US" sz="2800" b="1" i="1" dirty="0" err="1"/>
              <a:t>về</a:t>
            </a:r>
            <a:r>
              <a:rPr lang="en-US" sz="2800" b="1" i="1" dirty="0"/>
              <a:t> -1)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 err="1"/>
              <a:t>int</a:t>
            </a:r>
            <a:r>
              <a:rPr lang="en-US" sz="2800" i="1" dirty="0"/>
              <a:t> </a:t>
            </a:r>
            <a:r>
              <a:rPr lang="en-US" sz="2800" i="1" dirty="0" err="1"/>
              <a:t>TimVTX</a:t>
            </a:r>
            <a:r>
              <a:rPr lang="en-US" sz="2800" i="1" dirty="0"/>
              <a:t>(</a:t>
            </a:r>
            <a:r>
              <a:rPr lang="en-US" sz="2800" i="1" dirty="0" err="1"/>
              <a:t>int</a:t>
            </a:r>
            <a:r>
              <a:rPr lang="en-US" sz="2800" i="1" dirty="0"/>
              <a:t> a[], </a:t>
            </a:r>
            <a:r>
              <a:rPr lang="en-US" sz="2800" i="1" dirty="0" err="1"/>
              <a:t>int</a:t>
            </a:r>
            <a:r>
              <a:rPr lang="en-US" sz="2800" i="1" dirty="0"/>
              <a:t> n, </a:t>
            </a:r>
            <a:r>
              <a:rPr lang="en-US" sz="2800" i="1" dirty="0" err="1"/>
              <a:t>int</a:t>
            </a:r>
            <a:r>
              <a:rPr lang="en-US" sz="2800" i="1" dirty="0"/>
              <a:t> x)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{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 for (</a:t>
            </a:r>
            <a:r>
              <a:rPr lang="en-US" sz="2800" i="1" dirty="0" err="1"/>
              <a:t>int</a:t>
            </a:r>
            <a:r>
              <a:rPr lang="en-US" sz="2800" i="1" dirty="0"/>
              <a:t> </a:t>
            </a:r>
            <a:r>
              <a:rPr lang="en-US" sz="2800" i="1" dirty="0" err="1"/>
              <a:t>i</a:t>
            </a:r>
            <a:r>
              <a:rPr lang="en-US" sz="2800" i="1" dirty="0"/>
              <a:t> = 0; </a:t>
            </a:r>
            <a:r>
              <a:rPr lang="en-US" sz="2800" i="1" dirty="0" err="1"/>
              <a:t>i</a:t>
            </a:r>
            <a:r>
              <a:rPr lang="en-US" sz="2800" i="1" dirty="0"/>
              <a:t> &lt; n; </a:t>
            </a:r>
            <a:r>
              <a:rPr lang="en-US" sz="2800" i="1" dirty="0" err="1"/>
              <a:t>i</a:t>
            </a:r>
            <a:r>
              <a:rPr lang="en-US" sz="2800" i="1" dirty="0"/>
              <a:t>++)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{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	if (a[</a:t>
            </a:r>
            <a:r>
              <a:rPr lang="en-US" sz="2800" i="1" dirty="0" err="1"/>
              <a:t>i</a:t>
            </a:r>
            <a:r>
              <a:rPr lang="en-US" sz="2800" i="1" dirty="0"/>
              <a:t>] == x)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			return </a:t>
            </a:r>
            <a:r>
              <a:rPr lang="en-US" sz="2800" i="1" dirty="0" err="1"/>
              <a:t>i</a:t>
            </a:r>
            <a:r>
              <a:rPr lang="en-US" sz="2800" i="1" dirty="0"/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}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  return -1;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800" i="1" dirty="0"/>
              <a:t> }</a:t>
            </a:r>
            <a:endParaRPr lang="en-US" sz="28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CODE MINH HỌA</a:t>
            </a:r>
          </a:p>
        </p:txBody>
      </p:sp>
    </p:spTree>
    <p:extLst>
      <p:ext uri="{BB962C8B-B14F-4D97-AF65-F5344CB8AC3E}">
        <p14:creationId xmlns:p14="http://schemas.microsoft.com/office/powerpoint/2010/main" val="19575509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marL="514350" indent="-514350">
              <a:buAutoNum type="arabicPeriod"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x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.</a:t>
            </a:r>
          </a:p>
          <a:p>
            <a:pPr marL="514350" indent="-514350">
              <a:buAutoNum type="arabicPeriod"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490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216770"/>
              </p:ext>
            </p:extLst>
          </p:nvPr>
        </p:nvGraphicFramePr>
        <p:xfrm>
          <a:off x="838200" y="48736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33400" y="198437"/>
            <a:ext cx="8458200" cy="868363"/>
          </a:xfrm>
        </p:spPr>
        <p:txBody>
          <a:bodyPr>
            <a:normAutofit/>
          </a:bodyPr>
          <a:lstStyle/>
          <a:p>
            <a:pPr marL="228600" indent="-228600">
              <a:defRPr/>
            </a:pPr>
            <a:r>
              <a:rPr lang="en-US" dirty="0"/>
              <a:t>TÌM VỊ TRÍ PHẦN TỬ NHỎ NHẤT?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30448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39242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36195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41052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32734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42259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24352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44545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513582"/>
            <a:ext cx="8153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Giả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tìm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trong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dãy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số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sau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2242117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023770"/>
              </p:ext>
            </p:extLst>
          </p:nvPr>
        </p:nvGraphicFramePr>
        <p:xfrm>
          <a:off x="838200" y="53308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838200" y="35020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3814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0767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45624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37306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46831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28924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49117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396425"/>
            <a:ext cx="8153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1: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là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0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này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10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838200" y="25146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563685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396425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838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28956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5 nhỏ hơn 10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3.33333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2.96296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255 L 0.09844 0.0004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4" grpId="0" animBg="1"/>
      <p:bldP spid="3" grpId="0" animBg="1"/>
      <p:bldP spid="19" grpId="0" animBg="1"/>
      <p:bldP spid="1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32251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396425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17526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/>
              <a:t>vtmin</a:t>
            </a:r>
            <a:endParaRPr lang="en-US" sz="1800" b="1" dirty="0"/>
          </a:p>
        </p:txBody>
      </p:sp>
      <p:sp>
        <p:nvSpPr>
          <p:cNvPr id="3" name="Oval Callout 2"/>
          <p:cNvSpPr/>
          <p:nvPr/>
        </p:nvSpPr>
        <p:spPr>
          <a:xfrm>
            <a:off x="38100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7 lớn hơn 5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46 L 0 0.002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745 L 5.55112E-17 0.0025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8" grpId="1" animBg="1"/>
      <p:bldP spid="20" grpId="0" animBg="1"/>
      <p:bldP spid="2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562421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396425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17526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4724400" y="2181255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3 nhỏ hơn 5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746 L 5.55112E-17 0.0025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46 L 0 0.0025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19583 0.002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14" grpId="0" animBg="1"/>
      <p:bldP spid="3" grpId="0" animBg="1"/>
      <p:bldP spid="18" grpId="0" animBg="1"/>
      <p:bldP spid="1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714451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396425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35814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/>
              <a:t>vtmin</a:t>
            </a:r>
            <a:endParaRPr lang="en-US" sz="1800" b="1" dirty="0"/>
          </a:p>
        </p:txBody>
      </p:sp>
      <p:sp>
        <p:nvSpPr>
          <p:cNvPr id="3" name="Oval Callout 2"/>
          <p:cNvSpPr/>
          <p:nvPr/>
        </p:nvSpPr>
        <p:spPr>
          <a:xfrm>
            <a:off x="5638800" y="1600200"/>
            <a:ext cx="3352800" cy="1854170"/>
          </a:xfrm>
          <a:prstGeom prst="wedgeEllipseCallout">
            <a:avLst>
              <a:gd name="adj1" fmla="val -70265"/>
              <a:gd name="adj2" fmla="val 363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9 lớn hơn 3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9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491 L 5.55112E-17 0.0050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491 L 0 0.0050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10668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KHAI BÁO</a:t>
            </a:r>
          </a:p>
        </p:txBody>
      </p:sp>
      <p:sp>
        <p:nvSpPr>
          <p:cNvPr id="10245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57400"/>
            <a:ext cx="8305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i="1" dirty="0" err="1"/>
              <a:t>int</a:t>
            </a:r>
            <a:r>
              <a:rPr lang="en-US" sz="2400" b="1" i="1" dirty="0"/>
              <a:t> a[100]; //</a:t>
            </a:r>
            <a:r>
              <a:rPr lang="en-US" sz="2400" b="1" i="1" dirty="0" err="1"/>
              <a:t>Khai</a:t>
            </a:r>
            <a:r>
              <a:rPr lang="en-US" sz="2400" b="1" i="1" dirty="0"/>
              <a:t> </a:t>
            </a:r>
            <a:r>
              <a:rPr lang="en-US" sz="2400" b="1" i="1" dirty="0" err="1"/>
              <a:t>bao</a:t>
            </a:r>
            <a:r>
              <a:rPr lang="en-US" sz="2400" b="1" i="1" dirty="0"/>
              <a:t> </a:t>
            </a:r>
            <a:r>
              <a:rPr lang="en-US" sz="2400" b="1" i="1" dirty="0" err="1"/>
              <a:t>mang</a:t>
            </a:r>
            <a:r>
              <a:rPr lang="en-US" sz="2400" b="1" i="1" dirty="0"/>
              <a:t> so </a:t>
            </a:r>
            <a:r>
              <a:rPr lang="en-US" sz="2400" b="1" i="1" dirty="0" err="1"/>
              <a:t>nguyen</a:t>
            </a:r>
            <a:r>
              <a:rPr lang="en-US" sz="2400" b="1" i="1" dirty="0"/>
              <a:t> a </a:t>
            </a:r>
            <a:r>
              <a:rPr lang="en-US" sz="2400" b="1" i="1" dirty="0" err="1"/>
              <a:t>gom</a:t>
            </a:r>
            <a:r>
              <a:rPr lang="en-US" sz="2400" b="1" i="1" dirty="0"/>
              <a:t> 100 </a:t>
            </a:r>
            <a:r>
              <a:rPr lang="en-US" sz="2400" b="1" i="1" dirty="0" err="1"/>
              <a:t>phan</a:t>
            </a:r>
            <a:r>
              <a:rPr lang="en-US" sz="2400" b="1" i="1" dirty="0"/>
              <a:t> </a:t>
            </a:r>
            <a:r>
              <a:rPr lang="en-US" sz="2400" b="1" i="1" dirty="0" err="1"/>
              <a:t>tu</a:t>
            </a:r>
            <a:endParaRPr lang="en-US" sz="2400" dirty="0"/>
          </a:p>
          <a:p>
            <a:pPr eaLnBrk="1" hangingPunct="1">
              <a:defRPr/>
            </a:pPr>
            <a:r>
              <a:rPr lang="en-US" sz="2400" b="1" i="1" dirty="0"/>
              <a:t>float b[50]; //</a:t>
            </a:r>
            <a:r>
              <a:rPr lang="en-US" sz="2400" b="1" i="1" dirty="0" err="1"/>
              <a:t>Khai</a:t>
            </a:r>
            <a:r>
              <a:rPr lang="en-US" sz="2400" b="1" i="1" dirty="0"/>
              <a:t> </a:t>
            </a:r>
            <a:r>
              <a:rPr lang="en-US" sz="2400" b="1" i="1" dirty="0" err="1"/>
              <a:t>bao</a:t>
            </a:r>
            <a:r>
              <a:rPr lang="en-US" sz="2400" b="1" i="1" dirty="0"/>
              <a:t> </a:t>
            </a:r>
            <a:r>
              <a:rPr lang="en-US" sz="2400" b="1" i="1" dirty="0" err="1"/>
              <a:t>mang</a:t>
            </a:r>
            <a:r>
              <a:rPr lang="en-US" sz="2400" b="1" i="1" dirty="0"/>
              <a:t> so </a:t>
            </a:r>
            <a:r>
              <a:rPr lang="en-US" sz="2400" b="1" i="1" dirty="0" err="1"/>
              <a:t>thuc</a:t>
            </a:r>
            <a:r>
              <a:rPr lang="en-US" sz="2400" b="1" i="1" dirty="0"/>
              <a:t> b </a:t>
            </a:r>
            <a:r>
              <a:rPr lang="en-US" sz="2400" b="1" i="1" dirty="0" err="1"/>
              <a:t>gom</a:t>
            </a:r>
            <a:r>
              <a:rPr lang="en-US" sz="2400" b="1" i="1" dirty="0"/>
              <a:t> 50 </a:t>
            </a:r>
            <a:r>
              <a:rPr lang="en-US" sz="2400" b="1" i="1" dirty="0" err="1"/>
              <a:t>phan</a:t>
            </a:r>
            <a:r>
              <a:rPr lang="en-US" sz="2400" b="1" i="1" dirty="0"/>
              <a:t> </a:t>
            </a:r>
            <a:r>
              <a:rPr lang="en-US" sz="2400" b="1" i="1" dirty="0" err="1"/>
              <a:t>tu</a:t>
            </a:r>
            <a:endParaRPr lang="en-US" sz="2400" b="1" i="1" dirty="0"/>
          </a:p>
          <a:p>
            <a:pPr eaLnBrk="1" hangingPunct="1">
              <a:defRPr/>
            </a:pPr>
            <a:r>
              <a:rPr lang="en-US" sz="2400" b="1" i="1" dirty="0"/>
              <a:t>char </a:t>
            </a:r>
            <a:r>
              <a:rPr lang="en-US" sz="2400" b="1" i="1" dirty="0" err="1"/>
              <a:t>str</a:t>
            </a:r>
            <a:r>
              <a:rPr lang="en-US" sz="2400" b="1" i="1" dirty="0"/>
              <a:t>[30]; //</a:t>
            </a:r>
            <a:r>
              <a:rPr lang="en-US" sz="2400" b="1" i="1" dirty="0" err="1"/>
              <a:t>Khai</a:t>
            </a:r>
            <a:r>
              <a:rPr lang="en-US" sz="2400" b="1" i="1" dirty="0"/>
              <a:t> </a:t>
            </a:r>
            <a:r>
              <a:rPr lang="en-US" sz="2400" b="1" i="1" dirty="0" err="1"/>
              <a:t>bao</a:t>
            </a:r>
            <a:r>
              <a:rPr lang="en-US" sz="2400" b="1" i="1" dirty="0"/>
              <a:t> </a:t>
            </a:r>
            <a:r>
              <a:rPr lang="en-US" sz="2400" b="1" i="1" dirty="0" err="1"/>
              <a:t>mang</a:t>
            </a:r>
            <a:r>
              <a:rPr lang="en-US" sz="2400" b="1" i="1" dirty="0"/>
              <a:t> </a:t>
            </a:r>
            <a:r>
              <a:rPr lang="en-US" sz="2400" b="1" i="1" dirty="0" err="1"/>
              <a:t>ky</a:t>
            </a:r>
            <a:r>
              <a:rPr lang="en-US" sz="2400" b="1" i="1" dirty="0"/>
              <a:t> </a:t>
            </a:r>
            <a:r>
              <a:rPr lang="en-US" sz="2400" b="1" i="1" dirty="0" err="1"/>
              <a:t>tu</a:t>
            </a:r>
            <a:r>
              <a:rPr lang="en-US" sz="2400" b="1" i="1" dirty="0"/>
              <a:t> </a:t>
            </a:r>
            <a:r>
              <a:rPr lang="en-US" sz="2400" b="1" i="1" dirty="0" err="1"/>
              <a:t>str</a:t>
            </a:r>
            <a:r>
              <a:rPr lang="en-US" sz="2400" b="1" i="1" dirty="0"/>
              <a:t> </a:t>
            </a:r>
            <a:r>
              <a:rPr lang="en-US" sz="2400" b="1" i="1" dirty="0" err="1"/>
              <a:t>gom</a:t>
            </a:r>
            <a:r>
              <a:rPr lang="en-US" sz="2400" b="1" i="1" dirty="0"/>
              <a:t> 30 </a:t>
            </a:r>
            <a:r>
              <a:rPr lang="en-US" sz="2400" b="1" i="1" dirty="0" err="1"/>
              <a:t>ky</a:t>
            </a:r>
            <a:r>
              <a:rPr lang="en-US" sz="2400" b="1" i="1" dirty="0"/>
              <a:t> </a:t>
            </a:r>
            <a:r>
              <a:rPr lang="en-US" sz="2400" b="1" i="1" dirty="0" err="1"/>
              <a:t>tu</a:t>
            </a:r>
            <a:endParaRPr lang="en-US" sz="2400" b="1" i="1" dirty="0"/>
          </a:p>
          <a:p>
            <a:pPr marL="46037" indent="0" eaLnBrk="1" hangingPunct="1">
              <a:buFont typeface="Georgia" panose="02040502050405020303" pitchFamily="18" charset="0"/>
              <a:buNone/>
              <a:defRPr/>
            </a:pPr>
            <a:endParaRPr lang="en-US" sz="2400" b="1" i="1" dirty="0"/>
          </a:p>
          <a:p>
            <a:pPr marL="46037" indent="0" eaLnBrk="1" hangingPunct="1">
              <a:buFont typeface="Georgia" panose="02040502050405020303" pitchFamily="18" charset="0"/>
              <a:buNone/>
              <a:defRPr/>
            </a:pPr>
            <a:r>
              <a:rPr lang="en-US" sz="2400" b="1" i="1" dirty="0"/>
              <a:t>  </a:t>
            </a:r>
          </a:p>
          <a:p>
            <a:pPr eaLnBrk="1" hangingPunct="1">
              <a:defRPr/>
            </a:pPr>
            <a:endParaRPr lang="en-US" sz="2400" b="1" i="1" dirty="0"/>
          </a:p>
          <a:p>
            <a:pPr marL="46037" indent="0" eaLnBrk="1" hangingPunct="1">
              <a:buFont typeface="Georgia" panose="02040502050405020303" pitchFamily="18" charset="0"/>
              <a:buNone/>
              <a:defRPr/>
            </a:pPr>
            <a:endParaRPr lang="en-US" sz="2400" dirty="0"/>
          </a:p>
          <a:p>
            <a:pPr eaLnBrk="1" hangingPunct="1">
              <a:defRPr/>
            </a:pP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463062" y="1535668"/>
            <a:ext cx="8223738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1"/>
                </a:solidFill>
              </a:rPr>
              <a:t>&lt; </a:t>
            </a:r>
            <a:r>
              <a:rPr lang="en-US" b="1" dirty="0" err="1">
                <a:solidFill>
                  <a:schemeClr val="bg1"/>
                </a:solidFill>
              </a:rPr>
              <a:t>Kiểu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dư</a:t>
            </a:r>
            <a:r>
              <a:rPr lang="en-US" b="1" dirty="0">
                <a:solidFill>
                  <a:schemeClr val="bg1"/>
                </a:solidFill>
              </a:rPr>
              <a:t>̃ </a:t>
            </a:r>
            <a:r>
              <a:rPr lang="en-US" b="1" dirty="0" err="1">
                <a:solidFill>
                  <a:schemeClr val="bg1"/>
                </a:solidFill>
              </a:rPr>
              <a:t>liệu</a:t>
            </a:r>
            <a:r>
              <a:rPr lang="en-US" b="1" dirty="0">
                <a:solidFill>
                  <a:schemeClr val="bg1"/>
                </a:solidFill>
              </a:rPr>
              <a:t> &gt; &lt; </a:t>
            </a:r>
            <a:r>
              <a:rPr lang="en-US" b="1" dirty="0" err="1">
                <a:solidFill>
                  <a:schemeClr val="bg1"/>
                </a:solidFill>
              </a:rPr>
              <a:t>Tên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mảng</a:t>
            </a:r>
            <a:r>
              <a:rPr lang="en-US" b="1" dirty="0">
                <a:solidFill>
                  <a:schemeClr val="bg1"/>
                </a:solidFill>
              </a:rPr>
              <a:t> &gt; [ &lt; </a:t>
            </a:r>
            <a:r>
              <a:rPr lang="en-US" b="1" dirty="0" err="1">
                <a:solidFill>
                  <a:schemeClr val="bg1"/>
                </a:solidFill>
              </a:rPr>
              <a:t>Sô</a:t>
            </a:r>
            <a:r>
              <a:rPr lang="en-US" b="1" dirty="0">
                <a:solidFill>
                  <a:schemeClr val="bg1"/>
                </a:solidFill>
              </a:rPr>
              <a:t>́ </a:t>
            </a:r>
            <a:r>
              <a:rPr lang="en-US" b="1" dirty="0" err="1">
                <a:solidFill>
                  <a:schemeClr val="bg1"/>
                </a:solidFill>
              </a:rPr>
              <a:t>phần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tư</a:t>
            </a:r>
            <a:r>
              <a:rPr lang="en-US" b="1" dirty="0">
                <a:solidFill>
                  <a:schemeClr val="bg1"/>
                </a:solidFill>
              </a:rPr>
              <a:t>̉ </a:t>
            </a:r>
            <a:r>
              <a:rPr lang="en-US" b="1" dirty="0" err="1">
                <a:solidFill>
                  <a:schemeClr val="bg1"/>
                </a:solidFill>
              </a:rPr>
              <a:t>tối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đa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của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mảng</a:t>
            </a:r>
            <a:r>
              <a:rPr lang="en-US" b="1" dirty="0">
                <a:solidFill>
                  <a:schemeClr val="bg1"/>
                </a:solidFill>
              </a:rPr>
              <a:t>&gt; ] ;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3429000"/>
            <a:ext cx="8229600" cy="32004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dirty="0" err="1"/>
              <a:t>Nên</a:t>
            </a:r>
            <a:r>
              <a:rPr lang="en-US" sz="2200" dirty="0"/>
              <a:t> </a:t>
            </a:r>
            <a:r>
              <a:rPr lang="en-US" sz="2200" dirty="0" err="1"/>
              <a:t>định</a:t>
            </a:r>
            <a:r>
              <a:rPr lang="en-US" sz="2200" dirty="0"/>
              <a:t> </a:t>
            </a:r>
            <a:r>
              <a:rPr lang="en-US" sz="2200" dirty="0" err="1"/>
              <a:t>nghĩa</a:t>
            </a:r>
            <a:r>
              <a:rPr lang="en-US" sz="2200" dirty="0"/>
              <a:t> </a:t>
            </a:r>
            <a:r>
              <a:rPr lang="en-US" sz="2200" dirty="0" err="1"/>
              <a:t>hằng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MAX ở </a:t>
            </a:r>
            <a:r>
              <a:rPr lang="en-US" sz="2200" dirty="0" err="1"/>
              <a:t>đầu</a:t>
            </a:r>
            <a:r>
              <a:rPr lang="en-US" sz="2200" dirty="0"/>
              <a:t> </a:t>
            </a:r>
            <a:r>
              <a:rPr lang="en-US" sz="2200" dirty="0" err="1"/>
              <a:t>chương</a:t>
            </a:r>
            <a:r>
              <a:rPr lang="en-US" sz="2200" dirty="0"/>
              <a:t> </a:t>
            </a:r>
            <a:r>
              <a:rPr lang="en-US" sz="2200" dirty="0" err="1"/>
              <a:t>trình</a:t>
            </a:r>
            <a:r>
              <a:rPr lang="en-US" sz="2200" dirty="0"/>
              <a:t> –</a:t>
            </a:r>
            <a:r>
              <a:rPr lang="en-US" sz="2200" dirty="0" err="1"/>
              <a:t>kích</a:t>
            </a:r>
            <a:r>
              <a:rPr lang="en-US" sz="2200" dirty="0"/>
              <a:t> </a:t>
            </a:r>
            <a:r>
              <a:rPr lang="en-US" sz="2200" dirty="0" err="1"/>
              <a:t>thước</a:t>
            </a:r>
            <a:r>
              <a:rPr lang="en-US" sz="2200" dirty="0"/>
              <a:t> </a:t>
            </a:r>
            <a:r>
              <a:rPr lang="en-US" sz="2200" dirty="0" err="1"/>
              <a:t>tối</a:t>
            </a:r>
            <a:r>
              <a:rPr lang="en-US" sz="2200" dirty="0"/>
              <a:t> </a:t>
            </a:r>
            <a:r>
              <a:rPr lang="en-US" sz="2200" dirty="0" err="1"/>
              <a:t>đa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mảng</a:t>
            </a:r>
            <a:r>
              <a:rPr lang="en-US" sz="2200" dirty="0"/>
              <a:t> - </a:t>
            </a:r>
            <a:r>
              <a:rPr lang="en-US" sz="2200" dirty="0" err="1"/>
              <a:t>như</a:t>
            </a:r>
            <a:r>
              <a:rPr lang="en-US" sz="2200" dirty="0"/>
              <a:t> </a:t>
            </a:r>
            <a:r>
              <a:rPr lang="en-US" sz="2200" dirty="0" err="1"/>
              <a:t>sau</a:t>
            </a:r>
            <a:r>
              <a:rPr lang="en-US" sz="2200" dirty="0"/>
              <a:t>:</a:t>
            </a:r>
          </a:p>
          <a:p>
            <a:pPr>
              <a:defRPr/>
            </a:pPr>
            <a:r>
              <a:rPr lang="en-US" sz="2200" dirty="0">
                <a:solidFill>
                  <a:srgbClr val="FFFF00"/>
                </a:solidFill>
              </a:rPr>
              <a:t>#define MAX 100</a:t>
            </a:r>
          </a:p>
          <a:p>
            <a:pPr>
              <a:defRPr/>
            </a:pPr>
            <a:r>
              <a:rPr lang="en-US" sz="2200" dirty="0" err="1"/>
              <a:t>int</a:t>
            </a:r>
            <a:r>
              <a:rPr lang="en-US" sz="2200" dirty="0"/>
              <a:t> main()</a:t>
            </a:r>
          </a:p>
          <a:p>
            <a:pPr>
              <a:defRPr/>
            </a:pPr>
            <a:r>
              <a:rPr lang="en-US" sz="2200" dirty="0"/>
              <a:t>{</a:t>
            </a:r>
          </a:p>
          <a:p>
            <a:pPr>
              <a:defRPr/>
            </a:pPr>
            <a:r>
              <a:rPr lang="en-US" sz="2200" dirty="0"/>
              <a:t>	</a:t>
            </a:r>
            <a:r>
              <a:rPr lang="en-US" sz="2200" dirty="0" err="1"/>
              <a:t>int</a:t>
            </a:r>
            <a:r>
              <a:rPr lang="en-US" sz="2200" dirty="0"/>
              <a:t> a[MAX], b[MAX];</a:t>
            </a:r>
          </a:p>
          <a:p>
            <a:pPr>
              <a:defRPr/>
            </a:pPr>
            <a:r>
              <a:rPr lang="en-US" sz="2200" dirty="0"/>
              <a:t>	//</a:t>
            </a:r>
            <a:r>
              <a:rPr lang="en-US" sz="2200" dirty="0" err="1"/>
              <a:t>Các</a:t>
            </a:r>
            <a:r>
              <a:rPr lang="en-US" sz="2200" dirty="0"/>
              <a:t> </a:t>
            </a:r>
            <a:r>
              <a:rPr lang="en-US" sz="2200" dirty="0" err="1"/>
              <a:t>lệnh</a:t>
            </a:r>
            <a:endParaRPr lang="en-US" sz="2200" dirty="0"/>
          </a:p>
          <a:p>
            <a:pPr>
              <a:defRPr/>
            </a:pPr>
            <a:r>
              <a:rPr lang="en-US" sz="2200" dirty="0"/>
              <a:t>	return 0;</a:t>
            </a:r>
          </a:p>
          <a:p>
            <a:pPr>
              <a:defRPr/>
            </a:pPr>
            <a:r>
              <a:rPr lang="en-US" sz="2200" dirty="0"/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6610477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581550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4021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35814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1285875" y="1207195"/>
            <a:ext cx="3352800" cy="1854170"/>
          </a:xfrm>
          <a:prstGeom prst="wedgeEllipseCallout">
            <a:avLst>
              <a:gd name="adj1" fmla="val 77178"/>
              <a:gd name="adj2" fmla="val 648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1 nhỏ hơn 3 nên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24815 L 5.55112E-17 0.0018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815 L 0 0.0018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0255 L 0.20417 0.00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21" grpId="0" animBg="1"/>
      <p:bldP spid="21" grpId="1" animBg="1"/>
      <p:bldP spid="25" grpId="0" animBg="1"/>
      <p:bldP spid="2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472873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4783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5410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1285875" y="1207195"/>
            <a:ext cx="3352800" cy="1854170"/>
          </a:xfrm>
          <a:prstGeom prst="wedgeEllipseCallout">
            <a:avLst>
              <a:gd name="adj1" fmla="val 112121"/>
              <a:gd name="adj2" fmla="val 532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15 lớn hơn 1 nên không cập nhật vị trí 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3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3.7037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4" grpId="1" animBg="1"/>
      <p:bldP spid="25" grpId="0" animBg="1"/>
      <p:bldP spid="2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864365"/>
              </p:ext>
            </p:extLst>
          </p:nvPr>
        </p:nvGraphicFramePr>
        <p:xfrm>
          <a:off x="838200" y="5864225"/>
          <a:ext cx="7239000" cy="68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889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4495799" y="4264025"/>
            <a:ext cx="838200" cy="15446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1402140"/>
            <a:ext cx="8153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3200" dirty="0" err="1">
                <a:solidFill>
                  <a:srgbClr val="C00000"/>
                </a:solidFill>
                <a:latin typeface="+mn-lt"/>
              </a:rPr>
              <a:t>Bước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2: So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sánh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với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tất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giá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vị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trí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còn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(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từ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1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đến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7),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nhỏ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hơn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tử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cập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nhật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+mn-lt"/>
              </a:rPr>
              <a:t>vtmin</a:t>
            </a:r>
            <a:r>
              <a:rPr lang="en-US" sz="3200" dirty="0">
                <a:solidFill>
                  <a:srgbClr val="C00000"/>
                </a:solidFill>
                <a:latin typeface="+mn-lt"/>
              </a:rPr>
              <a:t>  </a:t>
            </a:r>
          </a:p>
        </p:txBody>
      </p:sp>
      <p:sp>
        <p:nvSpPr>
          <p:cNvPr id="14" name="Down Arrow Callout 13"/>
          <p:cNvSpPr/>
          <p:nvPr/>
        </p:nvSpPr>
        <p:spPr>
          <a:xfrm>
            <a:off x="5410200" y="3048000"/>
            <a:ext cx="838200" cy="879474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/>
              <a:t>vtmin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38200" y="4035425"/>
            <a:ext cx="838200" cy="17589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52599" y="4914899"/>
            <a:ext cx="838200" cy="8794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66999" y="4610100"/>
            <a:ext cx="838200" cy="11842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581399" y="5095875"/>
            <a:ext cx="838200" cy="7127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4599" y="3425826"/>
            <a:ext cx="838200" cy="2368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15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2286000" y="1879630"/>
            <a:ext cx="3352800" cy="1854170"/>
          </a:xfrm>
          <a:prstGeom prst="wedgeEllipseCallout">
            <a:avLst>
              <a:gd name="adj1" fmla="val 112121"/>
              <a:gd name="adj2" fmla="val 532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/>
              <a:t>2 lớn hơn 1 nên không cập nhật vị trí min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239000" y="5216525"/>
            <a:ext cx="838200" cy="57784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10200" y="5445125"/>
            <a:ext cx="838200" cy="3635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1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22 L 0 0.002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722 L 0 0.0027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3" grpId="1" animBg="1"/>
      <p:bldP spid="25" grpId="0" animBg="1"/>
      <p:bldP spid="2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8382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CODE MINH HỌA</a:t>
            </a:r>
          </a:p>
        </p:txBody>
      </p:sp>
      <p:sp>
        <p:nvSpPr>
          <p:cNvPr id="2765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752600"/>
            <a:ext cx="8686800" cy="47212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TimVTMin</a:t>
            </a:r>
            <a:r>
              <a:rPr lang="en-US" sz="2600" i="1" dirty="0"/>
              <a:t>(</a:t>
            </a:r>
            <a:r>
              <a:rPr lang="en-US" sz="2600" i="1" dirty="0" err="1"/>
              <a:t>int</a:t>
            </a:r>
            <a:r>
              <a:rPr lang="en-US" sz="2600" i="1" dirty="0"/>
              <a:t> a[], </a:t>
            </a:r>
            <a:r>
              <a:rPr lang="en-US" sz="2600" i="1" dirty="0" err="1"/>
              <a:t>int</a:t>
            </a:r>
            <a:r>
              <a:rPr lang="en-US" sz="2600" i="1" dirty="0"/>
              <a:t> n)</a:t>
            </a:r>
            <a:endParaRPr lang="en-US" sz="26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/>
              <a:t>{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</a:t>
            </a: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vtmin</a:t>
            </a:r>
            <a:r>
              <a:rPr lang="en-US" sz="2600" i="1" dirty="0"/>
              <a:t> = 0;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for (</a:t>
            </a:r>
            <a:r>
              <a:rPr lang="en-US" sz="2600" i="1" dirty="0" err="1"/>
              <a:t>int</a:t>
            </a:r>
            <a:r>
              <a:rPr lang="en-US" sz="2600" i="1" dirty="0"/>
              <a:t> </a:t>
            </a:r>
            <a:r>
              <a:rPr lang="en-US" sz="2600" i="1" dirty="0" err="1"/>
              <a:t>i</a:t>
            </a:r>
            <a:r>
              <a:rPr lang="en-US" sz="2600" i="1" dirty="0"/>
              <a:t> = 1; </a:t>
            </a:r>
            <a:r>
              <a:rPr lang="en-US" sz="2600" i="1" dirty="0" err="1"/>
              <a:t>i</a:t>
            </a:r>
            <a:r>
              <a:rPr lang="en-US" sz="2600" i="1" dirty="0"/>
              <a:t> &lt; n; </a:t>
            </a:r>
            <a:r>
              <a:rPr lang="en-US" sz="2600" i="1" dirty="0" err="1"/>
              <a:t>i</a:t>
            </a:r>
            <a:r>
              <a:rPr lang="en-US" sz="2600" i="1" dirty="0"/>
              <a:t>++)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{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		if (a[</a:t>
            </a:r>
            <a:r>
              <a:rPr lang="en-US" sz="2600" i="1" dirty="0" err="1"/>
              <a:t>i</a:t>
            </a:r>
            <a:r>
              <a:rPr lang="en-US" sz="2600" i="1" dirty="0"/>
              <a:t>] &lt; a[</a:t>
            </a:r>
            <a:r>
              <a:rPr lang="en-US" sz="2600" i="1" dirty="0" err="1"/>
              <a:t>vtmin</a:t>
            </a:r>
            <a:r>
              <a:rPr lang="en-US" sz="2600" i="1" dirty="0"/>
              <a:t>])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				</a:t>
            </a:r>
            <a:r>
              <a:rPr lang="en-US" sz="2600" i="1" dirty="0" err="1"/>
              <a:t>vtmin</a:t>
            </a:r>
            <a:r>
              <a:rPr lang="en-US" sz="2600" i="1" dirty="0"/>
              <a:t> = </a:t>
            </a:r>
            <a:r>
              <a:rPr lang="en-US" sz="2600" i="1" dirty="0" err="1"/>
              <a:t>i</a:t>
            </a:r>
            <a:r>
              <a:rPr lang="en-US" sz="2600" i="1" dirty="0"/>
              <a:t>;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}</a:t>
            </a:r>
            <a:endParaRPr lang="en-US" sz="2600" dirty="0"/>
          </a:p>
          <a:p>
            <a:pPr lvl="1">
              <a:buFont typeface="Wingdings" panose="05000000000000000000" pitchFamily="2" charset="2"/>
              <a:buNone/>
            </a:pPr>
            <a:r>
              <a:rPr lang="en-US" sz="2600" i="1" dirty="0"/>
              <a:t>  return </a:t>
            </a:r>
            <a:r>
              <a:rPr lang="en-US" sz="2600" i="1" dirty="0" err="1"/>
              <a:t>vtmin</a:t>
            </a:r>
            <a:r>
              <a:rPr lang="en-US" sz="2600" i="1" dirty="0"/>
              <a:t>;</a:t>
            </a:r>
            <a:endParaRPr lang="en-US" sz="2600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sz="2600" i="1" dirty="0"/>
              <a:t>}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6573375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8382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2867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7924800" cy="5026025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2185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141763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/>
              <a:t>TÍNH TỔNG, GIÁ TRỊ TRUNG BÌNH CÓ ĐIỀU KIỆN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447800"/>
            <a:ext cx="7010400" cy="4800600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tổng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TongXXX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 = 0;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(a[i] </a:t>
            </a:r>
            <a:r>
              <a:rPr lang="en-US" sz="26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thỏa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điều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kiện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s += a[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];</a:t>
            </a: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return s;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80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0"/>
            <a:ext cx="7467600" cy="68580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Mẫu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bình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float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TrungBinhXXX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 = 0;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for 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if (a[i] </a:t>
            </a:r>
            <a:r>
              <a:rPr lang="en-US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thỏa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điều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kiện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{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s +=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giatri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d ++;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}		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if (d==0)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return 0;	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	return (float) s / d;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405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76400"/>
            <a:ext cx="8382000" cy="51816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Ví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dụ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1: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tổng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lẻ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TongLe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 = 0;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for (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= 0; i&lt;n; 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{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if (a[i] %2!=0)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s += a[</a:t>
            </a:r>
            <a:r>
              <a:rPr lang="en-US" sz="28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];</a:t>
            </a: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return s;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074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304800"/>
            <a:ext cx="8229600" cy="6553200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Ví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dụ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Tính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bình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phần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tử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có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trị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âm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trong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float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TrungBinhAm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a[],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long s = 0;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 = 0;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for (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  = 0; i&lt;n; </a:t>
            </a:r>
            <a:r>
              <a:rPr lang="en-US" sz="23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if (a[i] &lt; 0)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{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s += a[i];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d++;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}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}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rgbClr val="FF0000"/>
                </a:solidFill>
              </a:rPr>
              <a:t>            if (d == 0)</a:t>
            </a:r>
            <a:endParaRPr lang="en-US" sz="2300" dirty="0">
              <a:solidFill>
                <a:srgbClr val="FF0000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rgbClr val="FF0000"/>
                </a:solidFill>
              </a:rPr>
              <a:t>                return 0;</a:t>
            </a:r>
            <a:endParaRPr lang="en-US" sz="2300" dirty="0">
              <a:solidFill>
                <a:srgbClr val="FF0000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return </a:t>
            </a:r>
            <a:r>
              <a:rPr lang="en-US" sz="2300" i="1" dirty="0">
                <a:solidFill>
                  <a:srgbClr val="FF0000"/>
                </a:solidFill>
              </a:rPr>
              <a:t>(float)s </a:t>
            </a: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 d;</a:t>
            </a:r>
            <a:endParaRPr lang="en-US" sz="2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}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001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76200"/>
            <a:ext cx="7467600" cy="67818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Mẫu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phương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thức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sắp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thứ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tự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 err="1">
                <a:solidFill>
                  <a:schemeClr val="bg2">
                    <a:lumMod val="25000"/>
                  </a:schemeClr>
                </a:solidFill>
              </a:rPr>
              <a:t>tăng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: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u="sng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void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SapTang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a[],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n)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for 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i = 0; i &lt; n-1;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++)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          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for(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j = i+1; j &lt; n; j ++)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	if (a[i] &gt; a[j])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			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HoanVi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(a[i], a[j]);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          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void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HoanVi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a, 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b)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{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tam = a;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a = b;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		b = tam;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549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27904"/>
            <a:ext cx="89154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KHAI BÁO VÀ GÁN GIÁ TRỊ BAN ĐẦU CHO MẢNG</a:t>
            </a:r>
          </a:p>
        </p:txBody>
      </p:sp>
      <p:sp>
        <p:nvSpPr>
          <p:cNvPr id="11269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676400"/>
            <a:ext cx="8686800" cy="355123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int</a:t>
            </a:r>
            <a:r>
              <a:rPr lang="en-US" dirty="0"/>
              <a:t> a[5] = {3, 6, 8, 1, 12};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dirty="0" err="1"/>
              <a:t>int</a:t>
            </a:r>
            <a:r>
              <a:rPr lang="en-US" dirty="0"/>
              <a:t> a[8] = {3};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2632075"/>
          <a:ext cx="60960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Giá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trị</a:t>
                      </a:r>
                      <a:endParaRPr lang="en-US" sz="1800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6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8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12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err="1"/>
                        <a:t>Vị</a:t>
                      </a:r>
                      <a:r>
                        <a:rPr lang="en-US" sz="1800" i="1" baseline="0" dirty="0"/>
                        <a:t> </a:t>
                      </a:r>
                      <a:r>
                        <a:rPr lang="en-US" sz="1800" i="1" baseline="0" dirty="0" err="1"/>
                        <a:t>trí</a:t>
                      </a:r>
                      <a:endParaRPr lang="en-US" sz="1800" i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4953000"/>
          <a:ext cx="8458200" cy="94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7895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Giá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trị</a:t>
                      </a:r>
                      <a:endParaRPr lang="en-US" sz="1800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3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67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err="1"/>
                        <a:t>Vị</a:t>
                      </a:r>
                      <a:r>
                        <a:rPr lang="en-US" sz="1800" i="1" baseline="0" dirty="0"/>
                        <a:t> </a:t>
                      </a:r>
                      <a:r>
                        <a:rPr lang="en-US" sz="1800" i="1" baseline="0" dirty="0" err="1"/>
                        <a:t>trí</a:t>
                      </a:r>
                      <a:endParaRPr lang="en-US" sz="1800" i="1" dirty="0"/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0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1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2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3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4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5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6</a:t>
                      </a:r>
                    </a:p>
                  </a:txBody>
                  <a:tcPr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/>
                        <a:t>7</a:t>
                      </a:r>
                    </a:p>
                  </a:txBody>
                  <a:tcPr marT="45661" marB="456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0761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TRUY XUẤT GIÁ TRỊ</a:t>
            </a:r>
          </a:p>
        </p:txBody>
      </p: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381000" y="1778000"/>
            <a:ext cx="8458200" cy="58420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chemeClr val="bg1"/>
                </a:solidFill>
              </a:rPr>
              <a:t>TênMảng [vị trí cần truy xuất]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28600" y="2514600"/>
            <a:ext cx="8686800" cy="3962400"/>
          </a:xfrm>
        </p:spPr>
        <p:txBody>
          <a:bodyPr/>
          <a:lstStyle/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 err="1"/>
              <a:t>int</a:t>
            </a:r>
            <a:r>
              <a:rPr lang="en-US" sz="2400" dirty="0"/>
              <a:t> main()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{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int</a:t>
            </a:r>
            <a:r>
              <a:rPr lang="en-US" sz="2400" dirty="0"/>
              <a:t> a[5] = {3, 6, 8, </a:t>
            </a:r>
            <a:r>
              <a:rPr lang="en-US" sz="3200" b="1" dirty="0">
                <a:solidFill>
                  <a:srgbClr val="FF0000"/>
                </a:solidFill>
              </a:rPr>
              <a:t>11</a:t>
            </a:r>
            <a:r>
              <a:rPr lang="en-US" sz="2400" dirty="0"/>
              <a:t>, 12}; 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printf</a:t>
            </a:r>
            <a:r>
              <a:rPr lang="en-US" sz="2400" dirty="0"/>
              <a:t>(“Gia tri </a:t>
            </a:r>
            <a:r>
              <a:rPr lang="en-US" sz="2400" dirty="0" err="1"/>
              <a:t>mang</a:t>
            </a:r>
            <a:r>
              <a:rPr lang="en-US" sz="2400" dirty="0"/>
              <a:t> tai vi tri 3 = “, a[3]);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getch</a:t>
            </a:r>
            <a:r>
              <a:rPr lang="en-US" sz="2400" dirty="0"/>
              <a:t>();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	return 0;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/>
              <a:t>}</a:t>
            </a:r>
          </a:p>
          <a:p>
            <a:pPr marL="46037" indent="0">
              <a:buFont typeface="Georgia" panose="02040502050405020303" pitchFamily="18" charset="0"/>
              <a:buNone/>
              <a:defRPr/>
            </a:pPr>
            <a:endParaRPr lang="en-US" sz="2400" dirty="0"/>
          </a:p>
          <a:p>
            <a:pPr marL="46037" indent="0">
              <a:buFont typeface="Georgia" panose="02040502050405020303" pitchFamily="18" charset="0"/>
              <a:buNone/>
              <a:defRPr/>
            </a:pP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: Gia tri </a:t>
            </a:r>
            <a:r>
              <a:rPr lang="en-US" sz="2400" dirty="0" err="1"/>
              <a:t>mang</a:t>
            </a:r>
            <a:r>
              <a:rPr lang="en-US" sz="2400" dirty="0"/>
              <a:t> tai vi tri 3 = 11</a:t>
            </a:r>
          </a:p>
          <a:p>
            <a:pPr>
              <a:defRPr/>
            </a:pPr>
            <a:endParaRPr lang="en-US" sz="2400" dirty="0"/>
          </a:p>
        </p:txBody>
      </p: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3098801" y="2667000"/>
            <a:ext cx="2844802" cy="1295400"/>
            <a:chOff x="3784954" y="2209800"/>
            <a:chExt cx="2844446" cy="1295400"/>
          </a:xfrm>
        </p:grpSpPr>
        <p:sp>
          <p:nvSpPr>
            <p:cNvPr id="5" name="Line Callout 1 (Accent Bar) 4"/>
            <p:cNvSpPr/>
            <p:nvPr/>
          </p:nvSpPr>
          <p:spPr>
            <a:xfrm>
              <a:off x="4877019" y="2209800"/>
              <a:ext cx="1752381" cy="533400"/>
            </a:xfrm>
            <a:prstGeom prst="accentCallout1">
              <a:avLst>
                <a:gd name="adj1" fmla="val 18750"/>
                <a:gd name="adj2" fmla="val -8333"/>
                <a:gd name="adj3" fmla="val 126988"/>
                <a:gd name="adj4" fmla="val -40537"/>
              </a:avLst>
            </a:prstGeom>
            <a:ln w="25400">
              <a:tailEnd type="diamon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 err="1"/>
                <a:t>Vị</a:t>
              </a:r>
              <a:r>
                <a:rPr lang="en-US" dirty="0"/>
                <a:t> </a:t>
              </a:r>
              <a:r>
                <a:rPr lang="en-US" dirty="0" err="1"/>
                <a:t>trí</a:t>
              </a:r>
              <a:r>
                <a:rPr lang="en-US" dirty="0"/>
                <a:t> 3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3784954" y="2819400"/>
              <a:ext cx="482540" cy="685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9234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220"/>
            <a:ext cx="86868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CÁC THAO TÁC TRÊN MẢNG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752600"/>
            <a:ext cx="8229600" cy="43434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Nhập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liệt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kê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Tìm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kiếm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Đếm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Sắp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xếp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Kiểm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mảng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thỏa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điều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kiện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trước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/>
              <a:t>Tách</a:t>
            </a:r>
            <a:r>
              <a:rPr lang="en-US" sz="3200" dirty="0"/>
              <a:t>/ </a:t>
            </a:r>
            <a:r>
              <a:rPr lang="en-US" sz="3200" dirty="0" err="1"/>
              <a:t>ghép</a:t>
            </a:r>
            <a:r>
              <a:rPr lang="en-US" sz="3200" dirty="0"/>
              <a:t> </a:t>
            </a:r>
            <a:r>
              <a:rPr lang="en-US" sz="3200" dirty="0" err="1"/>
              <a:t>mảng</a:t>
            </a:r>
            <a:endParaRPr lang="en-US" sz="3200" dirty="0"/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3200" dirty="0" err="1"/>
              <a:t>Chèn</a:t>
            </a:r>
            <a:r>
              <a:rPr lang="en-US" sz="3200" dirty="0"/>
              <a:t> / </a:t>
            </a:r>
            <a:r>
              <a:rPr lang="en-US" sz="3200" dirty="0" err="1"/>
              <a:t>xóa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05037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NHẬP XUẤT MẢNG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122269"/>
              </p:ext>
            </p:extLst>
          </p:nvPr>
        </p:nvGraphicFramePr>
        <p:xfrm>
          <a:off x="533400" y="1981200"/>
          <a:ext cx="807720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650">
                  <a:extLst>
                    <a:ext uri="{9D8B030D-6E8A-4147-A177-3AD203B41FA5}">
                      <a16:colId xmlns:a16="http://schemas.microsoft.com/office/drawing/2014/main" val="42558783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127828785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84133368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1571537496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345200659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153921993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402511972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439763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a[5]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a[n-1]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4703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28800" y="3581398"/>
            <a:ext cx="179568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a[0]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a[1]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a[2]</a:t>
            </a:r>
          </a:p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a[n-1]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4381616"/>
            <a:ext cx="32127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a[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 0&lt;=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&lt;n  </a:t>
            </a:r>
          </a:p>
        </p:txBody>
      </p:sp>
    </p:spTree>
    <p:extLst>
      <p:ext uri="{BB962C8B-B14F-4D97-AF65-F5344CB8AC3E}">
        <p14:creationId xmlns:p14="http://schemas.microsoft.com/office/powerpoint/2010/main" val="3760148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NHẬP/ XUẤT MẢNG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754862"/>
            <a:ext cx="88392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#define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6F008A"/>
                </a:solidFill>
                <a:latin typeface="Consolas" panose="020B0609020204030204" pitchFamily="49" charset="0"/>
              </a:rPr>
              <a:t>MAX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100</a:t>
            </a:r>
            <a:endParaRPr lang="en-US" sz="22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NhapKichThuoc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kich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thuoc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mang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NhapMang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[],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</a:t>
            </a:r>
            <a:r>
              <a:rPr lang="nn-NO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"*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phan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tu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tai vi tri 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29110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2605</TotalTime>
  <Words>2459</Words>
  <Application>Microsoft Office PowerPoint</Application>
  <PresentationFormat>On-screen Show (4:3)</PresentationFormat>
  <Paragraphs>726</Paragraphs>
  <Slides>50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9" baseType="lpstr">
      <vt:lpstr>Arial</vt:lpstr>
      <vt:lpstr>Calibri</vt:lpstr>
      <vt:lpstr>Calibri Light</vt:lpstr>
      <vt:lpstr>Consolas</vt:lpstr>
      <vt:lpstr>Georgia</vt:lpstr>
      <vt:lpstr>Times New Roman</vt:lpstr>
      <vt:lpstr>Wingdings</vt:lpstr>
      <vt:lpstr>Wingdings 2</vt:lpstr>
      <vt:lpstr>Office Theme</vt:lpstr>
      <vt:lpstr>Lập trình C Bài 5. Mảng một chiều (6 tiết)</vt:lpstr>
      <vt:lpstr>Mục tiêu</vt:lpstr>
      <vt:lpstr>KHÁI NIỆM</vt:lpstr>
      <vt:lpstr>KHAI BÁO</vt:lpstr>
      <vt:lpstr>KHAI BÁO VÀ GÁN GIÁ TRỊ BAN ĐẦU CHO MẢNG</vt:lpstr>
      <vt:lpstr>TRUY XUẤT GIÁ TRỊ</vt:lpstr>
      <vt:lpstr>CÁC THAO TÁC TRÊN MẢNG</vt:lpstr>
      <vt:lpstr>NHẬP XUẤT MẢNG</vt:lpstr>
      <vt:lpstr>NHẬP/ XUẤT MẢNG</vt:lpstr>
      <vt:lpstr>PowerPoint Presentation</vt:lpstr>
      <vt:lpstr>PHÁT SINH CÁC GIÁ TRỊ CHO MẢNG</vt:lpstr>
      <vt:lpstr>Ví dụ: Chương trình tạo mảng số nguyên có giá trị ngẫu nhiên từ 1 đến MAX</vt:lpstr>
      <vt:lpstr>PowerPoint Presentation</vt:lpstr>
      <vt:lpstr>PowerPoint Presentation</vt:lpstr>
      <vt:lpstr>Bài tập</vt:lpstr>
      <vt:lpstr>LIỆT KÊ CÁC PHẦN TỬ THỎA ĐK CHO TRƯỚC</vt:lpstr>
      <vt:lpstr>LIỆT KÊ CÁC PHẦN TỬ THỎA ĐK CHO TRƯỚC</vt:lpstr>
      <vt:lpstr>PowerPoint Presentation</vt:lpstr>
      <vt:lpstr>PowerPoint Presentation</vt:lpstr>
      <vt:lpstr>PowerPoint Presentation</vt:lpstr>
      <vt:lpstr>PowerPoint Presentation</vt:lpstr>
      <vt:lpstr>Bài tập tại lớp</vt:lpstr>
      <vt:lpstr>ĐẾM SỐ LƯỢNG PHẦN TỬ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tập</vt:lpstr>
      <vt:lpstr>TÌM PHẦN TỬ X</vt:lpstr>
      <vt:lpstr>CODE MINH HỌA</vt:lpstr>
      <vt:lpstr>Bài tập</vt:lpstr>
      <vt:lpstr>TÌM VỊ TRÍ PHẦN TỬ NHỎ NHẤT?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CODE MINH HỌA</vt:lpstr>
      <vt:lpstr>Bài tập</vt:lpstr>
      <vt:lpstr>TÍNH TỔNG, GIÁ TRỊ TRUNG BÌNH CÓ ĐIỀU KIỆN</vt:lpstr>
      <vt:lpstr>PowerPoint Presentation</vt:lpstr>
      <vt:lpstr>PowerPoint Presentation</vt:lpstr>
      <vt:lpstr>PowerPoint Presentation</vt:lpstr>
      <vt:lpstr>PowerPoint Presentation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321</cp:revision>
  <dcterms:created xsi:type="dcterms:W3CDTF">2002-09-02T01:30:43Z</dcterms:created>
  <dcterms:modified xsi:type="dcterms:W3CDTF">2017-10-11T03:45:48Z</dcterms:modified>
</cp:coreProperties>
</file>